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17"/>
  </p:notesMasterIdLst>
  <p:handoutMasterIdLst>
    <p:handoutMasterId r:id="rId18"/>
  </p:handoutMasterIdLst>
  <p:sldIdLst>
    <p:sldId id="2145708232" r:id="rId5"/>
    <p:sldId id="2145708228" r:id="rId6"/>
    <p:sldId id="1539" r:id="rId7"/>
    <p:sldId id="394" r:id="rId8"/>
    <p:sldId id="1474" r:id="rId9"/>
    <p:sldId id="468" r:id="rId10"/>
    <p:sldId id="473" r:id="rId11"/>
    <p:sldId id="2145708187" r:id="rId12"/>
    <p:sldId id="2145708130" r:id="rId13"/>
    <p:sldId id="392" r:id="rId14"/>
    <p:sldId id="853" r:id="rId15"/>
    <p:sldId id="1103" r:id="rId16"/>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1pPr>
    <a:lvl2pPr marL="4572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2pPr>
    <a:lvl3pPr marL="9144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3pPr>
    <a:lvl4pPr marL="13716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4pPr>
    <a:lvl5pPr marL="18288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5pPr>
    <a:lvl6pPr marL="2286000" algn="l" defTabSz="457200" rtl="0" eaLnBrk="1" latinLnBrk="0" hangingPunct="1">
      <a:defRPr kern="1200">
        <a:solidFill>
          <a:schemeClr val="tx1"/>
        </a:solidFill>
        <a:latin typeface="Arial" pitchFamily="-109" charset="0"/>
        <a:ea typeface="Geneva" pitchFamily="-109" charset="0"/>
        <a:cs typeface="Geneva" pitchFamily="-109" charset="0"/>
      </a:defRPr>
    </a:lvl6pPr>
    <a:lvl7pPr marL="2743200" algn="l" defTabSz="457200" rtl="0" eaLnBrk="1" latinLnBrk="0" hangingPunct="1">
      <a:defRPr kern="1200">
        <a:solidFill>
          <a:schemeClr val="tx1"/>
        </a:solidFill>
        <a:latin typeface="Arial" pitchFamily="-109" charset="0"/>
        <a:ea typeface="Geneva" pitchFamily="-109" charset="0"/>
        <a:cs typeface="Geneva" pitchFamily="-109" charset="0"/>
      </a:defRPr>
    </a:lvl7pPr>
    <a:lvl8pPr marL="3200400" algn="l" defTabSz="457200" rtl="0" eaLnBrk="1" latinLnBrk="0" hangingPunct="1">
      <a:defRPr kern="1200">
        <a:solidFill>
          <a:schemeClr val="tx1"/>
        </a:solidFill>
        <a:latin typeface="Arial" pitchFamily="-109" charset="0"/>
        <a:ea typeface="Geneva" pitchFamily="-109" charset="0"/>
        <a:cs typeface="Geneva" pitchFamily="-109" charset="0"/>
      </a:defRPr>
    </a:lvl8pPr>
    <a:lvl9pPr marL="3657600" algn="l" defTabSz="457200" rtl="0" eaLnBrk="1" latinLnBrk="0" hangingPunct="1">
      <a:defRPr kern="1200">
        <a:solidFill>
          <a:schemeClr val="tx1"/>
        </a:solidFill>
        <a:latin typeface="Arial" pitchFamily="-109" charset="0"/>
        <a:ea typeface="Geneva" pitchFamily="-109" charset="0"/>
        <a:cs typeface="Geneva" pitchFamily="-109"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guide id="3" orient="horz" pos="3113" userDrawn="1">
          <p15:clr>
            <a:srgbClr val="A4A3A4"/>
          </p15:clr>
        </p15:guide>
        <p15:guide id="4" pos="5321"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07C7175-5F2F-E2D5-4985-25EEA6287334}" name="Guest User" initials="GU" userId="S::urn:spo:anon#b971dad0427b23b39fd780c7c4de61bd70b4843022e4f10b9dc280b96114cf3a::" providerId="AD"/>
  <p188:author id="{FBD5507C-A371-E2E6-D1DA-7A21576B8FD0}" name="Guest User" initials="GU" userId="S::urn:spo:anon#295c83efffe5083574ed21625641f9b7475b3ccc32d9decb57ea7a552ba70852::" providerId="AD"/>
  <p188:author id="{C347647C-82DF-3714-D566-1F297C5840CD}" name="SOPHIA PAPADAKIS" initials="SP" userId="341674e120739e96" providerId="Windows Live"/>
  <p188:author id="{1E1CE6F1-31B4-A8F2-E696-2958A6EE8827}" name="Sophia Papadakis" initials="SP" userId="S::sophia@ncsct.co.uk::b95f17c4-d9c4-4e13-899b-4e888ddd5376" providerId="AD"/>
  <p188:author id="{86520EF7-4688-0A30-ACD2-9C216CA4ABDC}" name="Guest User" initials="GU" userId="S::urn:spo:anon#8568165eb13b5596d4ad53a21fcfbc5a9a232e64f2cf3ebc851d97d7481d7a79::"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005EB8"/>
    <a:srgbClr val="EE8B00"/>
    <a:srgbClr val="00A3DC"/>
    <a:srgbClr val="FFB81B"/>
    <a:srgbClr val="000000"/>
    <a:srgbClr val="DA2A1B"/>
    <a:srgbClr val="AF2573"/>
    <a:srgbClr val="01A599"/>
    <a:srgbClr val="75BA1F"/>
    <a:srgbClr val="0072C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9D54A6C-846D-4593-9354-EBE2B350C7B9}" v="15" dt="2024-03-04T15:08:45.90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770" autoAdjust="0"/>
    <p:restoredTop sz="57958" autoAdjust="0"/>
  </p:normalViewPr>
  <p:slideViewPr>
    <p:cSldViewPr snapToGrid="0" snapToObjects="1">
      <p:cViewPr varScale="1">
        <p:scale>
          <a:sx n="66" d="100"/>
          <a:sy n="66" d="100"/>
        </p:scale>
        <p:origin x="408" y="72"/>
      </p:cViewPr>
      <p:guideLst>
        <p:guide orient="horz" pos="2160"/>
        <p:guide pos="2880"/>
        <p:guide orient="horz" pos="3113"/>
        <p:guide pos="5321"/>
      </p:guideLst>
    </p:cSldViewPr>
  </p:slideViewPr>
  <p:outlineViewPr>
    <p:cViewPr>
      <p:scale>
        <a:sx n="33" d="100"/>
        <a:sy n="33" d="100"/>
      </p:scale>
      <p:origin x="0" y="-6552"/>
    </p:cViewPr>
  </p:outlineViewPr>
  <p:notesTextViewPr>
    <p:cViewPr>
      <p:scale>
        <a:sx n="100" d="100"/>
        <a:sy n="100" d="100"/>
      </p:scale>
      <p:origin x="0" y="0"/>
    </p:cViewPr>
  </p:notesTextViewPr>
  <p:sorterViewPr>
    <p:cViewPr varScale="1">
      <p:scale>
        <a:sx n="1" d="1"/>
        <a:sy n="1" d="1"/>
      </p:scale>
      <p:origin x="0" y="0"/>
    </p:cViewPr>
  </p:sorterViewPr>
  <p:notesViewPr>
    <p:cSldViewPr snapToGrid="0" snapToObjects="1">
      <p:cViewPr varScale="1">
        <p:scale>
          <a:sx n="87" d="100"/>
          <a:sy n="87" d="100"/>
        </p:scale>
        <p:origin x="3840"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5"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om Coleman-Haynes" userId="feac02dd-ca1d-495d-907d-e6674be69fc7" providerId="ADAL" clId="{69D54A6C-846D-4593-9354-EBE2B350C7B9}"/>
    <pc:docChg chg="modSld">
      <pc:chgData name="Tom Coleman-Haynes" userId="feac02dd-ca1d-495d-907d-e6674be69fc7" providerId="ADAL" clId="{69D54A6C-846D-4593-9354-EBE2B350C7B9}" dt="2024-03-04T15:08:45.909" v="46" actId="20577"/>
      <pc:docMkLst>
        <pc:docMk/>
      </pc:docMkLst>
      <pc:sldChg chg="modNotesTx">
        <pc:chgData name="Tom Coleman-Haynes" userId="feac02dd-ca1d-495d-907d-e6674be69fc7" providerId="ADAL" clId="{69D54A6C-846D-4593-9354-EBE2B350C7B9}" dt="2024-03-04T15:08:19.406" v="12" actId="20577"/>
        <pc:sldMkLst>
          <pc:docMk/>
          <pc:sldMk cId="3336335991" sldId="468"/>
        </pc:sldMkLst>
      </pc:sldChg>
      <pc:sldChg chg="modSp modNotesTx">
        <pc:chgData name="Tom Coleman-Haynes" userId="feac02dd-ca1d-495d-907d-e6674be69fc7" providerId="ADAL" clId="{69D54A6C-846D-4593-9354-EBE2B350C7B9}" dt="2024-03-04T15:08:45.909" v="46" actId="20577"/>
        <pc:sldMkLst>
          <pc:docMk/>
          <pc:sldMk cId="4051943487" sldId="2145708228"/>
        </pc:sldMkLst>
        <pc:spChg chg="mod">
          <ac:chgData name="Tom Coleman-Haynes" userId="feac02dd-ca1d-495d-907d-e6674be69fc7" providerId="ADAL" clId="{69D54A6C-846D-4593-9354-EBE2B350C7B9}" dt="2024-03-04T15:08:45.909" v="46" actId="20577"/>
          <ac:spMkLst>
            <pc:docMk/>
            <pc:sldMk cId="4051943487" sldId="2145708228"/>
            <ac:spMk id="5" creationId="{1BC97FA7-13A7-406E-E0EE-6418C0D51E5C}"/>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dirty="0">
              <a:latin typeface="Century Gothic" panose="020B0502020202020204"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cs typeface="+mn-cs"/>
              </a:defRPr>
            </a:lvl1pPr>
          </a:lstStyle>
          <a:p>
            <a:pPr>
              <a:defRPr/>
            </a:pPr>
            <a:fld id="{166CA80A-42B6-8E41-9525-2A086360CB33}" type="datetime1">
              <a:rPr lang="en-US">
                <a:latin typeface="Century Gothic" panose="020B0502020202020204" pitchFamily="34" charset="0"/>
              </a:rPr>
              <a:pPr>
                <a:defRPr/>
              </a:pPr>
              <a:t>3/4/2024</a:t>
            </a:fld>
            <a:endParaRPr lang="en-US" dirty="0">
              <a:latin typeface="Century Gothic" panose="020B0502020202020204" pitchFamily="34" charset="0"/>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dirty="0">
              <a:latin typeface="Century Gothic" panose="020B0502020202020204" pitchFamily="34" charset="0"/>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cs typeface="+mn-cs"/>
              </a:defRPr>
            </a:lvl1pPr>
          </a:lstStyle>
          <a:p>
            <a:pPr>
              <a:defRPr/>
            </a:pPr>
            <a:fld id="{A21D9719-0090-5543-A777-ABB8C070B7A9}" type="slidenum">
              <a:rPr lang="en-US">
                <a:latin typeface="Century Gothic" panose="020B0502020202020204" pitchFamily="34" charset="0"/>
              </a:rPr>
              <a:pPr>
                <a:defRPr/>
              </a:pPr>
              <a:t>‹#›</a:t>
            </a:fld>
            <a:endParaRPr lang="en-US" dirty="0">
              <a:latin typeface="Century Gothic" panose="020B0502020202020204" pitchFamily="34" charset="0"/>
            </a:endParaRPr>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b="0" i="0">
                <a:latin typeface="Century Gothic" panose="020B0502020202020204" pitchFamily="34" charset="0"/>
                <a:ea typeface="+mn-ea"/>
                <a:cs typeface="+mn-cs"/>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b="0" i="0">
                <a:latin typeface="Century Gothic" panose="020B0502020202020204" pitchFamily="34" charset="0"/>
                <a:ea typeface="+mn-ea"/>
                <a:cs typeface="+mn-cs"/>
              </a:defRPr>
            </a:lvl1pPr>
          </a:lstStyle>
          <a:p>
            <a:pPr>
              <a:defRPr/>
            </a:pPr>
            <a:fld id="{3C4B8611-C51B-8D42-9529-83F35716B3F2}" type="datetime1">
              <a:rPr lang="en-US" smtClean="0"/>
              <a:pPr>
                <a:defRPr/>
              </a:pPr>
              <a:t>3/4/2024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endParaRPr lang="en-US" noProof="0"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b="0" i="0">
                <a:latin typeface="Century Gothic" panose="020B0502020202020204" pitchFamily="34" charset="0"/>
                <a:ea typeface="+mn-ea"/>
                <a:cs typeface="+mn-cs"/>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b="0" i="0">
                <a:latin typeface="Century Gothic" panose="020B0502020202020204" pitchFamily="34" charset="0"/>
                <a:ea typeface="+mn-ea"/>
                <a:cs typeface="+mn-cs"/>
              </a:defRPr>
            </a:lvl1pPr>
          </a:lstStyle>
          <a:p>
            <a:pPr>
              <a:defRPr/>
            </a:pPr>
            <a:fld id="{242A2382-4541-B845-B6D5-E8B5A330E247}" type="slidenum">
              <a:rPr lang="en-US" smtClean="0"/>
              <a:pPr>
                <a:defRPr/>
              </a:pPr>
              <a:t>‹#›</a:t>
            </a:fld>
            <a:endParaRPr lang="en-US" dirty="0"/>
          </a:p>
        </p:txBody>
      </p:sp>
    </p:spTree>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b="0" i="0" kern="1200">
        <a:solidFill>
          <a:schemeClr val="tx1"/>
        </a:solidFill>
        <a:latin typeface="Arial" panose="020B0604020202020204" pitchFamily="34" charset="0"/>
        <a:ea typeface="Arial" panose="020B0604020202020204" pitchFamily="34" charset="0"/>
        <a:cs typeface="Arial" panose="020B0604020202020204" pitchFamily="34" charset="0"/>
      </a:defRPr>
    </a:lvl1pPr>
    <a:lvl2pPr marL="457200" algn="l" defTabSz="457200" rtl="0" eaLnBrk="0" fontAlgn="base" hangingPunct="0">
      <a:spcBef>
        <a:spcPct val="30000"/>
      </a:spcBef>
      <a:spcAft>
        <a:spcPct val="0"/>
      </a:spcAft>
      <a:defRPr sz="1200" b="0" i="0" kern="12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914400" algn="l" defTabSz="457200" rtl="0" eaLnBrk="0" fontAlgn="base" hangingPunct="0">
      <a:spcBef>
        <a:spcPct val="30000"/>
      </a:spcBef>
      <a:spcAft>
        <a:spcPct val="0"/>
      </a:spcAft>
      <a:defRPr sz="1200" b="0" i="0" kern="12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371600" algn="l" defTabSz="457200" rtl="0" eaLnBrk="0" fontAlgn="base" hangingPunct="0">
      <a:spcBef>
        <a:spcPct val="30000"/>
      </a:spcBef>
      <a:spcAft>
        <a:spcPct val="0"/>
      </a:spcAft>
      <a:defRPr sz="1200" b="0" i="0" kern="12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1828800" algn="l" defTabSz="457200" rtl="0" eaLnBrk="0" fontAlgn="base" hangingPunct="0">
      <a:spcBef>
        <a:spcPct val="30000"/>
      </a:spcBef>
      <a:spcAft>
        <a:spcPct val="0"/>
      </a:spcAft>
      <a:defRPr sz="1200" b="0" i="0" kern="12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i="0" dirty="0">
                <a:latin typeface="Arial" panose="020B0604020202020204" pitchFamily="34" charset="0"/>
                <a:cs typeface="Arial" panose="020B0604020202020204" pitchFamily="34" charset="0"/>
              </a:rPr>
              <a:t>Preparing for discharge </a:t>
            </a:r>
          </a:p>
          <a:p>
            <a:endParaRPr lang="en-CA" sz="1200" i="0" dirty="0">
              <a:effectLst/>
              <a:latin typeface="Arial" panose="020B0604020202020204" pitchFamily="34" charset="0"/>
              <a:cs typeface="Arial" panose="020B0604020202020204" pitchFamily="34" charset="0"/>
            </a:endParaRPr>
          </a:p>
          <a:p>
            <a:r>
              <a:rPr lang="en-CA" sz="1200" i="0" dirty="0">
                <a:effectLst/>
                <a:latin typeface="Arial" panose="020B0604020202020204" pitchFamily="34" charset="0"/>
                <a:cs typeface="Arial" panose="020B0604020202020204" pitchFamily="34" charset="0"/>
              </a:rPr>
              <a:t>In this next module, we will look at the importance of good discharge planning. </a:t>
            </a:r>
          </a:p>
          <a:p>
            <a:endParaRPr lang="en-CA" sz="1200" i="0" dirty="0">
              <a:effectLst/>
              <a:latin typeface="Arial" panose="020B0604020202020204" pitchFamily="34" charset="0"/>
              <a:cs typeface="Arial" panose="020B0604020202020204" pitchFamily="34" charset="0"/>
            </a:endParaRPr>
          </a:p>
          <a:p>
            <a:r>
              <a:rPr lang="en-CA" sz="1200" i="0" dirty="0">
                <a:effectLst/>
                <a:latin typeface="Arial" panose="020B0604020202020204" pitchFamily="34" charset="0"/>
                <a:cs typeface="Arial" panose="020B0604020202020204" pitchFamily="34" charset="0"/>
              </a:rPr>
              <a:t>The risk of relapse to smoking is greatest in the first month after stopping when withdrawal symptoms and urges to smoke are at their peak. The early period post-discharge, when patients return to their regular routines and environments, can add a further challenge.</a:t>
            </a:r>
          </a:p>
          <a:p>
            <a:endParaRPr lang="en-CA" sz="1200" i="0" dirty="0">
              <a:effectLst/>
              <a:latin typeface="Arial" panose="020B0604020202020204" pitchFamily="34" charset="0"/>
              <a:cs typeface="Arial" panose="020B0604020202020204" pitchFamily="34" charset="0"/>
            </a:endParaRPr>
          </a:p>
          <a:p>
            <a:r>
              <a:rPr lang="en-CA" sz="1200" i="0" dirty="0">
                <a:effectLst/>
                <a:latin typeface="Arial" panose="020B0604020202020204" pitchFamily="34" charset="0"/>
                <a:cs typeface="Arial" panose="020B0604020202020204" pitchFamily="34" charset="0"/>
              </a:rPr>
              <a:t>Stopping smoking is also more difficult for those who are more dependent on tobacco, and those with mental ill health, co-addictions and other people in the home that smoke.</a:t>
            </a:r>
          </a:p>
          <a:p>
            <a:endParaRPr lang="en-CA" sz="1200" i="0" dirty="0">
              <a:effectLst/>
              <a:latin typeface="Arial" panose="020B0604020202020204" pitchFamily="34" charset="0"/>
              <a:cs typeface="Arial" panose="020B0604020202020204" pitchFamily="34" charset="0"/>
            </a:endParaRPr>
          </a:p>
          <a:p>
            <a:r>
              <a:rPr lang="en-CA" sz="1200" i="0" dirty="0">
                <a:effectLst/>
                <a:latin typeface="Arial" panose="020B0604020202020204" pitchFamily="34" charset="0"/>
                <a:cs typeface="Arial" panose="020B0604020202020204" pitchFamily="34" charset="0"/>
              </a:rPr>
              <a:t>Tobacco dependence treatment initiated in hospital will be more successful when follow-up support is provided for a minimum of one-month post-discharge. Some patients will need more intensive and longer support to remain smokefree.]</a:t>
            </a:r>
          </a:p>
          <a:p>
            <a:endParaRPr lang="en-CA" sz="1200" i="0" dirty="0">
              <a:effectLst/>
              <a:latin typeface="Arial" panose="020B0604020202020204" pitchFamily="34" charset="0"/>
              <a:cs typeface="Arial" panose="020B0604020202020204" pitchFamily="34" charset="0"/>
            </a:endParaRPr>
          </a:p>
          <a:p>
            <a:endParaRPr lang="en-CA" sz="1200" i="0" dirty="0">
              <a:effectLst/>
              <a:latin typeface="Arial" panose="020B0604020202020204" pitchFamily="34" charset="0"/>
              <a:cs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1</a:t>
            </a:fld>
            <a:endParaRPr lang="en-US" dirty="0"/>
          </a:p>
        </p:txBody>
      </p:sp>
    </p:spTree>
    <p:extLst>
      <p:ext uri="{BB962C8B-B14F-4D97-AF65-F5344CB8AC3E}">
        <p14:creationId xmlns:p14="http://schemas.microsoft.com/office/powerpoint/2010/main" val="1647548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latin typeface="Arial" panose="020B0604020202020204" pitchFamily="34" charset="0"/>
                <a:cs typeface="Arial" panose="020B0604020202020204" pitchFamily="34" charset="0"/>
              </a:rPr>
              <a:t>It may not always be possible to conduct a carbon monoxide (CO) test.</a:t>
            </a:r>
          </a:p>
          <a:p>
            <a:endParaRPr lang="en-US" dirty="0">
              <a:latin typeface="Arial" panose="020B0604020202020204" pitchFamily="34" charset="0"/>
              <a:cs typeface="Arial" panose="020B0604020202020204" pitchFamily="34" charset="0"/>
            </a:endParaRPr>
          </a:p>
          <a:p>
            <a:r>
              <a:rPr lang="en-GB" dirty="0">
                <a:latin typeface="Arial" panose="020B0604020202020204" pitchFamily="34" charset="0"/>
                <a:cs typeface="Arial" panose="020B0604020202020204" pitchFamily="34" charset="0"/>
              </a:rPr>
              <a:t>Where it is not possible to conduct a CO test to validate smokefree status, self-reported smoking status can be used, and patients should be asked to be honest when reporting this. </a:t>
            </a:r>
          </a:p>
          <a:p>
            <a:endParaRPr lang="en-GB" dirty="0">
              <a:latin typeface="Arial" panose="020B0604020202020204" pitchFamily="34" charset="0"/>
              <a:cs typeface="Arial" panose="020B0604020202020204" pitchFamily="34" charset="0"/>
            </a:endParaRPr>
          </a:p>
          <a:p>
            <a:r>
              <a:rPr lang="en-GB" dirty="0">
                <a:latin typeface="Arial" panose="020B0604020202020204" pitchFamily="34" charset="0"/>
                <a:cs typeface="Arial" panose="020B0604020202020204" pitchFamily="34" charset="0"/>
              </a:rPr>
              <a:t>For example: </a:t>
            </a:r>
            <a:r>
              <a:rPr lang="en-GB" i="1" dirty="0">
                <a:latin typeface="Arial" panose="020B0604020202020204" pitchFamily="34" charset="0"/>
                <a:cs typeface="Arial" panose="020B0604020202020204" pitchFamily="34" charset="0"/>
              </a:rPr>
              <a:t>“How are you getting on, have you managed to stay smokefree since our last appointment?” </a:t>
            </a:r>
          </a:p>
          <a:p>
            <a:endParaRPr lang="en-GB" dirty="0">
              <a:latin typeface="Arial" panose="020B0604020202020204" pitchFamily="34" charset="0"/>
              <a:cs typeface="Arial" panose="020B0604020202020204" pitchFamily="34" charset="0"/>
            </a:endParaRPr>
          </a:p>
          <a:p>
            <a:r>
              <a:rPr lang="en-GB" dirty="0">
                <a:latin typeface="Arial" panose="020B0604020202020204" pitchFamily="34" charset="0"/>
                <a:cs typeface="Arial" panose="020B0604020202020204" pitchFamily="34" charset="0"/>
              </a:rPr>
              <a:t>To get an accurate response it is often useful to clarify the patient’s response to the above question by providing them with the four responses to choose from: </a:t>
            </a:r>
          </a:p>
          <a:p>
            <a:pPr marL="171450" indent="-171450">
              <a:buFont typeface="Arial" panose="020B0604020202020204" pitchFamily="34" charset="0"/>
              <a:buChar char="•"/>
            </a:pPr>
            <a:r>
              <a:rPr lang="en-GB" dirty="0">
                <a:latin typeface="Arial" panose="020B0604020202020204" pitchFamily="34" charset="0"/>
                <a:cs typeface="Arial" panose="020B0604020202020204" pitchFamily="34" charset="0"/>
              </a:rPr>
              <a:t>Yes, not even a puff </a:t>
            </a:r>
          </a:p>
          <a:p>
            <a:pPr marL="171450" indent="-171450">
              <a:buFont typeface="Arial" panose="020B0604020202020204" pitchFamily="34" charset="0"/>
              <a:buChar char="•"/>
            </a:pPr>
            <a:r>
              <a:rPr lang="en-GB" dirty="0">
                <a:latin typeface="Arial" panose="020B0604020202020204" pitchFamily="34" charset="0"/>
                <a:cs typeface="Arial" panose="020B0604020202020204" pitchFamily="34" charset="0"/>
              </a:rPr>
              <a:t>No, just a few puffs </a:t>
            </a:r>
          </a:p>
          <a:p>
            <a:pPr marL="171450" indent="-171450">
              <a:buFont typeface="Arial" panose="020B0604020202020204" pitchFamily="34" charset="0"/>
              <a:buChar char="•"/>
            </a:pPr>
            <a:r>
              <a:rPr lang="en-GB" dirty="0">
                <a:latin typeface="Arial" panose="020B0604020202020204" pitchFamily="34" charset="0"/>
                <a:cs typeface="Arial" panose="020B0604020202020204" pitchFamily="34" charset="0"/>
              </a:rPr>
              <a:t>No, between 1 and 5 cigarettes </a:t>
            </a:r>
          </a:p>
          <a:p>
            <a:pPr marL="171450" indent="-171450">
              <a:buFont typeface="Arial" panose="020B0604020202020204" pitchFamily="34" charset="0"/>
              <a:buChar char="•"/>
            </a:pPr>
            <a:r>
              <a:rPr lang="en-GB" dirty="0">
                <a:latin typeface="Arial" panose="020B0604020202020204" pitchFamily="34" charset="0"/>
                <a:cs typeface="Arial" panose="020B0604020202020204" pitchFamily="34" charset="0"/>
              </a:rPr>
              <a:t>No, more than 5 cigarettes</a:t>
            </a:r>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10</a:t>
            </a:fld>
            <a:endParaRPr lang="en-US" dirty="0"/>
          </a:p>
        </p:txBody>
      </p:sp>
    </p:spTree>
    <p:extLst>
      <p:ext uri="{BB962C8B-B14F-4D97-AF65-F5344CB8AC3E}">
        <p14:creationId xmlns:p14="http://schemas.microsoft.com/office/powerpoint/2010/main" val="41780300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effectLst/>
                <a:latin typeface="Arial" panose="020B0604020202020204" pitchFamily="34" charset="0"/>
                <a:ea typeface="Calibri" panose="020F0502020204030204" pitchFamily="34" charset="0"/>
                <a:cs typeface="Arial" panose="020B0604020202020204" pitchFamily="34" charset="0"/>
              </a:rPr>
              <a:t>Evidence on effective strategies for preventing relapse is limited. </a:t>
            </a:r>
            <a:endParaRPr lang="en-GB" sz="1200" dirty="0">
              <a:effectLst/>
              <a:latin typeface="Arial" panose="020B0604020202020204" pitchFamily="34" charset="0"/>
              <a:ea typeface="Calibri" panose="020F0502020204030204" pitchFamily="34" charset="0"/>
              <a:cs typeface="Arial" panose="020B0604020202020204" pitchFamily="34" charset="0"/>
            </a:endParaRPr>
          </a:p>
          <a:p>
            <a:r>
              <a:rPr lang="en-US" sz="1200" dirty="0">
                <a:effectLst/>
                <a:latin typeface="Arial" panose="020B0604020202020204" pitchFamily="34" charset="0"/>
                <a:ea typeface="Calibri" panose="020F0502020204030204" pitchFamily="34" charset="0"/>
                <a:cs typeface="Arial" panose="020B0604020202020204" pitchFamily="34" charset="0"/>
              </a:rPr>
              <a:t> </a:t>
            </a:r>
            <a:endParaRPr lang="en-GB" sz="1200" dirty="0">
              <a:effectLst/>
              <a:latin typeface="Arial" panose="020B0604020202020204" pitchFamily="34" charset="0"/>
              <a:ea typeface="Calibri" panose="020F0502020204030204" pitchFamily="34" charset="0"/>
              <a:cs typeface="Arial" panose="020B0604020202020204" pitchFamily="34" charset="0"/>
            </a:endParaRPr>
          </a:p>
          <a:p>
            <a:r>
              <a:rPr lang="en-US" sz="1200" dirty="0">
                <a:effectLst/>
                <a:latin typeface="Arial" panose="020B0604020202020204" pitchFamily="34" charset="0"/>
                <a:ea typeface="Calibri" panose="020F0502020204030204" pitchFamily="34" charset="0"/>
                <a:cs typeface="Arial" panose="020B0604020202020204" pitchFamily="34" charset="0"/>
              </a:rPr>
              <a:t>We see here a list of common relapse prevention strategies. </a:t>
            </a:r>
            <a:endParaRPr lang="en-GB" sz="1200" dirty="0">
              <a:effectLst/>
              <a:latin typeface="Arial" panose="020B0604020202020204" pitchFamily="34" charset="0"/>
              <a:ea typeface="Calibri" panose="020F0502020204030204" pitchFamily="34" charset="0"/>
              <a:cs typeface="Arial" panose="020B0604020202020204" pitchFamily="34" charset="0"/>
            </a:endParaRPr>
          </a:p>
          <a:p>
            <a:r>
              <a:rPr lang="en-US" sz="1200" dirty="0">
                <a:effectLst/>
                <a:latin typeface="Arial" panose="020B0604020202020204" pitchFamily="34" charset="0"/>
                <a:ea typeface="Calibri" panose="020F0502020204030204" pitchFamily="34" charset="0"/>
                <a:cs typeface="Arial" panose="020B0604020202020204" pitchFamily="34" charset="0"/>
              </a:rPr>
              <a:t> </a:t>
            </a:r>
            <a:endParaRPr lang="en-GB" sz="1200" dirty="0">
              <a:effectLst/>
              <a:latin typeface="Arial" panose="020B0604020202020204" pitchFamily="34" charset="0"/>
              <a:ea typeface="Calibri" panose="020F0502020204030204" pitchFamily="34" charset="0"/>
              <a:cs typeface="Arial" panose="020B0604020202020204" pitchFamily="34" charset="0"/>
            </a:endParaRPr>
          </a:p>
          <a:p>
            <a:r>
              <a:rPr lang="en-US" sz="1200" b="1" dirty="0">
                <a:effectLst/>
                <a:latin typeface="Arial" panose="020B0604020202020204" pitchFamily="34" charset="0"/>
                <a:ea typeface="Calibri" panose="020F0502020204030204" pitchFamily="34" charset="0"/>
                <a:cs typeface="Arial" panose="020B0604020202020204" pitchFamily="34" charset="0"/>
              </a:rPr>
              <a:t>[Read the list]</a:t>
            </a:r>
            <a:endParaRPr lang="en-GB" sz="1200" dirty="0">
              <a:effectLst/>
              <a:latin typeface="Arial" panose="020B0604020202020204" pitchFamily="34" charset="0"/>
              <a:ea typeface="Calibri" panose="020F0502020204030204" pitchFamily="34" charset="0"/>
              <a:cs typeface="Arial" panose="020B0604020202020204" pitchFamily="34" charset="0"/>
            </a:endParaRPr>
          </a:p>
          <a:p>
            <a:r>
              <a:rPr lang="en-US" sz="1200" dirty="0">
                <a:effectLst/>
                <a:latin typeface="Arial" panose="020B0604020202020204" pitchFamily="34" charset="0"/>
                <a:ea typeface="Calibri" panose="020F0502020204030204" pitchFamily="34" charset="0"/>
                <a:cs typeface="Arial" panose="020B0604020202020204" pitchFamily="34" charset="0"/>
              </a:rPr>
              <a:t> </a:t>
            </a:r>
            <a:endParaRPr lang="en-GB" sz="1200" dirty="0">
              <a:effectLst/>
              <a:latin typeface="Arial" panose="020B0604020202020204" pitchFamily="34" charset="0"/>
              <a:ea typeface="Calibri" panose="020F0502020204030204" pitchFamily="34" charset="0"/>
              <a:cs typeface="Arial" panose="020B0604020202020204" pitchFamily="34" charset="0"/>
            </a:endParaRPr>
          </a:p>
          <a:p>
            <a:r>
              <a:rPr lang="en-US" sz="1200" dirty="0">
                <a:effectLst/>
                <a:latin typeface="Arial" panose="020B0604020202020204" pitchFamily="34" charset="0"/>
                <a:ea typeface="Calibri" panose="020F0502020204030204" pitchFamily="34" charset="0"/>
                <a:cs typeface="Arial" panose="020B0604020202020204" pitchFamily="34" charset="0"/>
              </a:rPr>
              <a:t>Often people with SMI who get to this stage will need extended use of medication and relapse prevention care. </a:t>
            </a:r>
            <a:endParaRPr lang="en-GB" sz="1200" dirty="0">
              <a:effectLst/>
              <a:latin typeface="Arial" panose="020B060402020202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11</a:t>
            </a:fld>
            <a:endParaRPr lang="en-US" dirty="0"/>
          </a:p>
        </p:txBody>
      </p:sp>
    </p:spTree>
    <p:extLst>
      <p:ext uri="{BB962C8B-B14F-4D97-AF65-F5344CB8AC3E}">
        <p14:creationId xmlns:p14="http://schemas.microsoft.com/office/powerpoint/2010/main" val="12235030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12</a:t>
            </a:fld>
            <a:endParaRPr lang="en-US" dirty="0"/>
          </a:p>
        </p:txBody>
      </p:sp>
    </p:spTree>
    <p:extLst>
      <p:ext uri="{BB962C8B-B14F-4D97-AF65-F5344CB8AC3E}">
        <p14:creationId xmlns:p14="http://schemas.microsoft.com/office/powerpoint/2010/main" val="16370596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25000" lnSpcReduction="20000"/>
          </a:bodyPr>
          <a:lstStyle/>
          <a:p>
            <a:r>
              <a:rPr lang="en-US" sz="1200" b="1" dirty="0">
                <a:latin typeface="Arial" panose="020B0604020202020204" pitchFamily="34" charset="0"/>
                <a:cs typeface="Arial" panose="020B0604020202020204" pitchFamily="34" charset="0"/>
              </a:rPr>
              <a:t>Activity: Trainer demonstration</a:t>
            </a:r>
            <a:endParaRPr lang="en-US" sz="1200" dirty="0">
              <a:latin typeface="Arial" panose="020B0604020202020204" pitchFamily="34" charset="0"/>
              <a:cs typeface="Arial" panose="020B0604020202020204" pitchFamily="34" charset="0"/>
            </a:endParaRPr>
          </a:p>
          <a:p>
            <a:r>
              <a:rPr lang="en-US" sz="1200" b="1" dirty="0">
                <a:latin typeface="Arial" panose="020B0604020202020204" pitchFamily="34" charset="0"/>
                <a:cs typeface="Arial" panose="020B0604020202020204" pitchFamily="34" charset="0"/>
              </a:rPr>
              <a:t>Method 1: </a:t>
            </a:r>
            <a:r>
              <a:rPr lang="en-US" sz="1200" b="0" dirty="0">
                <a:latin typeface="Arial" panose="020B0604020202020204" pitchFamily="34" charset="0"/>
                <a:cs typeface="Arial" panose="020B0604020202020204" pitchFamily="34" charset="0"/>
              </a:rPr>
              <a:t>two trainers role play</a:t>
            </a:r>
          </a:p>
          <a:p>
            <a:r>
              <a:rPr lang="en-US" sz="1200" b="1" dirty="0">
                <a:latin typeface="Arial" panose="020B0604020202020204" pitchFamily="34" charset="0"/>
                <a:cs typeface="Arial" panose="020B0604020202020204" pitchFamily="34" charset="0"/>
              </a:rPr>
              <a:t>Method 2: </a:t>
            </a:r>
            <a:r>
              <a:rPr lang="en-US" sz="1200" b="0" dirty="0">
                <a:latin typeface="Arial" panose="020B0604020202020204" pitchFamily="34" charset="0"/>
                <a:cs typeface="Arial" panose="020B0604020202020204" pitchFamily="34" charset="0"/>
              </a:rPr>
              <a:t>trainer uses checklist to walk through key points and verbally runs through scripts for key parts of this contact (using scripts below)</a:t>
            </a:r>
            <a:endParaRPr lang="en-US" sz="1200" dirty="0">
              <a:latin typeface="Arial" panose="020B0604020202020204" pitchFamily="34" charset="0"/>
              <a:cs typeface="Arial" panose="020B0604020202020204" pitchFamily="34" charset="0"/>
            </a:endParaRPr>
          </a:p>
          <a:p>
            <a:r>
              <a:rPr lang="en-US" sz="1200" b="1" dirty="0">
                <a:latin typeface="Arial" panose="020B0604020202020204" pitchFamily="34" charset="0"/>
                <a:cs typeface="Arial" panose="020B0604020202020204" pitchFamily="34" charset="0"/>
              </a:rPr>
              <a:t>Time: </a:t>
            </a:r>
            <a:r>
              <a:rPr lang="en-US" sz="1200" b="0" dirty="0">
                <a:latin typeface="Arial" panose="020B0604020202020204" pitchFamily="34" charset="0"/>
                <a:cs typeface="Arial" panose="020B0604020202020204" pitchFamily="34" charset="0"/>
              </a:rPr>
              <a:t>5-10</a:t>
            </a:r>
            <a:r>
              <a:rPr lang="en-US" sz="1200" dirty="0">
                <a:latin typeface="Arial" panose="020B0604020202020204" pitchFamily="34" charset="0"/>
                <a:cs typeface="Arial" panose="020B0604020202020204" pitchFamily="34" charset="0"/>
              </a:rPr>
              <a:t> minutes</a:t>
            </a:r>
          </a:p>
          <a:p>
            <a:r>
              <a:rPr lang="en-US" sz="1200" b="1" dirty="0">
                <a:latin typeface="Arial" panose="020B0604020202020204" pitchFamily="34" charset="0"/>
                <a:cs typeface="Arial" panose="020B0604020202020204" pitchFamily="34" charset="0"/>
              </a:rPr>
              <a:t>Handout: </a:t>
            </a:r>
            <a:r>
              <a:rPr lang="en-US" sz="1200" b="0" dirty="0">
                <a:latin typeface="Arial" panose="020B0604020202020204" pitchFamily="34" charset="0"/>
                <a:cs typeface="Arial" panose="020B0604020202020204" pitchFamily="34" charset="0"/>
              </a:rPr>
              <a:t>Module 20 Handout 1</a:t>
            </a:r>
          </a:p>
          <a:p>
            <a:endParaRPr lang="en-US" sz="1200" b="0" dirty="0">
              <a:latin typeface="Arial" panose="020B0604020202020204" pitchFamily="34" charset="0"/>
              <a:cs typeface="Arial" panose="020B0604020202020204" pitchFamily="34" charset="0"/>
            </a:endParaRPr>
          </a:p>
          <a:p>
            <a:r>
              <a:rPr lang="en-US" sz="1200" b="0" dirty="0">
                <a:latin typeface="Arial" panose="020B0604020202020204" pitchFamily="34" charset="0"/>
                <a:cs typeface="Arial" panose="020B0604020202020204" pitchFamily="34" charset="0"/>
              </a:rPr>
              <a:t>Review the discharge checklist with group.</a:t>
            </a:r>
          </a:p>
          <a:p>
            <a:endParaRPr lang="en-US" sz="1200" b="0" dirty="0">
              <a:latin typeface="Arial" panose="020B0604020202020204" pitchFamily="34" charset="0"/>
              <a:cs typeface="Arial" panose="020B0604020202020204" pitchFamily="34"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n-US" sz="1200" b="1" dirty="0">
                <a:latin typeface="Arial" panose="020B0604020202020204" pitchFamily="34" charset="0"/>
                <a:cs typeface="Arial" panose="020B0604020202020204" pitchFamily="34" charset="0"/>
              </a:rPr>
              <a:t>1. Assess progress, provide positive reinforcement, reassess readiness to stop or reduce</a:t>
            </a:r>
          </a:p>
          <a:p>
            <a:pPr marL="171450" indent="-171450">
              <a:buFont typeface="Arial" panose="020B0604020202020204" pitchFamily="34" charset="0"/>
              <a:buChar char="•"/>
            </a:pPr>
            <a:r>
              <a:rPr lang="en-CA" sz="1200" i="0" dirty="0">
                <a:effectLst/>
                <a:latin typeface="Arial" panose="020B0604020202020204" pitchFamily="34" charset="0"/>
                <a:cs typeface="Arial" panose="020B0604020202020204" pitchFamily="34" charset="0"/>
              </a:rPr>
              <a:t>Assess progress and any challenges experienced</a:t>
            </a:r>
          </a:p>
          <a:p>
            <a:pPr marL="171450" indent="-171450">
              <a:buFont typeface="Arial" panose="020B0604020202020204" pitchFamily="34" charset="0"/>
              <a:buChar char="•"/>
            </a:pPr>
            <a:r>
              <a:rPr lang="en-CA" sz="1200" i="0" dirty="0">
                <a:effectLst/>
                <a:latin typeface="Arial" panose="020B0604020202020204" pitchFamily="34" charset="0"/>
                <a:cs typeface="Arial" panose="020B0604020202020204" pitchFamily="34" charset="0"/>
              </a:rPr>
              <a:t>Provide positive reinforcement including personal benefits</a:t>
            </a:r>
          </a:p>
          <a:p>
            <a:pPr marL="171450" indent="-171450">
              <a:buFont typeface="Arial" panose="020B0604020202020204" pitchFamily="34" charset="0"/>
              <a:buChar char="•"/>
            </a:pPr>
            <a:r>
              <a:rPr lang="en-CA" sz="1200" i="0" dirty="0">
                <a:effectLst/>
                <a:latin typeface="Arial" panose="020B0604020202020204" pitchFamily="34" charset="0"/>
                <a:cs typeface="Arial" panose="020B0604020202020204" pitchFamily="34" charset="0"/>
              </a:rPr>
              <a:t>Reassess readiness to stop or reduce smoking, as appropriate</a:t>
            </a:r>
          </a:p>
          <a:p>
            <a:endParaRPr lang="en-US" sz="1200" b="0" dirty="0">
              <a:latin typeface="Arial" panose="020B0604020202020204" pitchFamily="34" charset="0"/>
              <a:cs typeface="Arial" panose="020B0604020202020204" pitchFamily="34"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n-US" sz="1200" b="1" dirty="0">
                <a:latin typeface="Arial" panose="020B0604020202020204" pitchFamily="34" charset="0"/>
                <a:cs typeface="Arial" panose="020B0604020202020204" pitchFamily="34" charset="0"/>
              </a:rPr>
              <a:t>2. Discuss continued treatment and ensure supply of tobacco dependence aids</a:t>
            </a:r>
          </a:p>
          <a:p>
            <a:pPr marL="171450" marR="0" lvl="0" indent="-171450" algn="l" defTabSz="4572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CA" sz="1200" i="0" dirty="0">
                <a:effectLst/>
                <a:latin typeface="Arial" panose="020B0604020202020204" pitchFamily="34" charset="0"/>
                <a:cs typeface="Arial" panose="020B0604020202020204" pitchFamily="34" charset="0"/>
              </a:rPr>
              <a:t>Review instructions for use of tobacco dependence medication following discharge including products, frequency of use and instructions for use</a:t>
            </a:r>
          </a:p>
          <a:p>
            <a:pPr marL="171450" indent="-171450">
              <a:buFont typeface="Arial" panose="020B0604020202020204" pitchFamily="34" charset="0"/>
              <a:buChar char="•"/>
            </a:pPr>
            <a:r>
              <a:rPr lang="en-CA" sz="1200" i="0" dirty="0">
                <a:effectLst/>
                <a:latin typeface="Arial" panose="020B0604020202020204" pitchFamily="34" charset="0"/>
                <a:cs typeface="Arial" panose="020B0604020202020204" pitchFamily="34" charset="0"/>
              </a:rPr>
              <a:t>Reinforce the importance of using these medications for the full 10–12 week treatment course</a:t>
            </a:r>
          </a:p>
          <a:p>
            <a:pPr marL="171450" indent="-171450">
              <a:buFont typeface="Arial" panose="020B0604020202020204" pitchFamily="34" charset="0"/>
              <a:buChar char="•"/>
            </a:pPr>
            <a:r>
              <a:rPr lang="en-CA" sz="1200" i="0" dirty="0">
                <a:effectLst/>
                <a:latin typeface="Arial" panose="020B0604020202020204" pitchFamily="34" charset="0"/>
                <a:cs typeface="Arial" panose="020B0604020202020204" pitchFamily="34" charset="0"/>
              </a:rPr>
              <a:t>Ensure the patient has a supply of medications or aids. Provide a supply of NRT and/or vaping liquids to be used post-discharge and until the next consultation with a tobacco dependence specialist. The minimum recommended supply is 2 weeks. Inform patients that the service they have been referred to will be able to continue to supply them with tobacco dependence medication or aid for the full 10–12-week treatment period.</a:t>
            </a:r>
            <a:endParaRPr lang="en-US" sz="1200" b="1" i="0" dirty="0">
              <a:latin typeface="Arial" panose="020B0604020202020204" pitchFamily="34" charset="0"/>
              <a:cs typeface="Arial" panose="020B0604020202020204" pitchFamily="34"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sz="1200" b="1" dirty="0">
              <a:latin typeface="Arial" panose="020B0604020202020204" pitchFamily="34" charset="0"/>
              <a:cs typeface="Arial" panose="020B0604020202020204" pitchFamily="34" charset="0"/>
            </a:endParaRPr>
          </a:p>
          <a:p>
            <a:pPr marL="0" indent="0">
              <a:buFontTx/>
              <a:buNone/>
            </a:pPr>
            <a:r>
              <a:rPr lang="en-US" sz="1200" b="1" dirty="0">
                <a:latin typeface="Arial" panose="020B0604020202020204" pitchFamily="34" charset="0"/>
                <a:cs typeface="Arial" panose="020B0604020202020204" pitchFamily="34" charset="0"/>
              </a:rPr>
              <a:t>3. Discuss importance of follow-up support following discharge</a:t>
            </a:r>
          </a:p>
          <a:p>
            <a:pPr marL="0" indent="0">
              <a:buFontTx/>
              <a:buNone/>
            </a:pPr>
            <a:endParaRPr lang="en-US" sz="1200" b="1" i="0" dirty="0">
              <a:effectLst/>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CA" sz="1200" i="0" dirty="0">
                <a:effectLst/>
                <a:latin typeface="Arial" panose="020B0604020202020204" pitchFamily="34" charset="0"/>
                <a:cs typeface="Arial" panose="020B0604020202020204" pitchFamily="34" charset="0"/>
              </a:rPr>
              <a:t>Discuss the importance of referral to post-discharge follow-up support, where they will get expert support with staying smokefree</a:t>
            </a:r>
          </a:p>
          <a:p>
            <a:pPr marL="171450" indent="-171450">
              <a:buFont typeface="Arial" panose="020B0604020202020204" pitchFamily="34" charset="0"/>
              <a:buChar char="•"/>
            </a:pPr>
            <a:r>
              <a:rPr lang="en-CA" sz="1200" i="0" dirty="0">
                <a:effectLst/>
                <a:latin typeface="Arial" panose="020B0604020202020204" pitchFamily="34" charset="0"/>
                <a:cs typeface="Arial" panose="020B0604020202020204" pitchFamily="34" charset="0"/>
              </a:rPr>
              <a:t>For patients who will be referred to community based or inhouse follow-up support following discharge, remind the patient of the agreed appointment date, time and location. Provide a contact number for service the patient has been referred to.</a:t>
            </a:r>
          </a:p>
          <a:p>
            <a:endParaRPr lang="en-CA" sz="1200" i="1" dirty="0">
              <a:solidFill>
                <a:srgbClr val="00CDCD"/>
              </a:solidFill>
              <a:effectLst/>
              <a:latin typeface="Arial" panose="020B0604020202020204" pitchFamily="34" charset="0"/>
              <a:cs typeface="Arial" panose="020B0604020202020204" pitchFamily="34" charset="0"/>
            </a:endParaRPr>
          </a:p>
          <a:p>
            <a:r>
              <a:rPr lang="en-CA" sz="1200" i="1" dirty="0">
                <a:solidFill>
                  <a:srgbClr val="00CDCD"/>
                </a:solidFill>
                <a:effectLst/>
                <a:latin typeface="Arial" panose="020B0604020202020204" pitchFamily="34" charset="0"/>
                <a:cs typeface="Arial" panose="020B0604020202020204" pitchFamily="34" charset="0"/>
              </a:rPr>
              <a:t>“We have coordinated a referral to the [community pharmacy/stop smoking service] to</a:t>
            </a:r>
            <a:endParaRPr lang="en-CA" sz="1200" dirty="0">
              <a:solidFill>
                <a:srgbClr val="00CDCD"/>
              </a:solidFill>
              <a:effectLst/>
              <a:latin typeface="Arial" panose="020B0604020202020204" pitchFamily="34" charset="0"/>
              <a:cs typeface="Arial" panose="020B0604020202020204" pitchFamily="34" charset="0"/>
            </a:endParaRPr>
          </a:p>
          <a:p>
            <a:r>
              <a:rPr lang="en-CA" sz="1200" i="1" dirty="0">
                <a:solidFill>
                  <a:srgbClr val="00CDCD"/>
                </a:solidFill>
                <a:effectLst/>
                <a:latin typeface="Arial" panose="020B0604020202020204" pitchFamily="34" charset="0"/>
                <a:cs typeface="Arial" panose="020B0604020202020204" pitchFamily="34" charset="0"/>
              </a:rPr>
              <a:t>support you with staying smokefree when you return home. You can expect to receive a</a:t>
            </a:r>
            <a:endParaRPr lang="en-CA" sz="1200" dirty="0">
              <a:solidFill>
                <a:srgbClr val="00CDCD"/>
              </a:solidFill>
              <a:effectLst/>
              <a:latin typeface="Arial" panose="020B0604020202020204" pitchFamily="34" charset="0"/>
              <a:cs typeface="Arial" panose="020B0604020202020204" pitchFamily="34" charset="0"/>
            </a:endParaRPr>
          </a:p>
          <a:p>
            <a:r>
              <a:rPr lang="en-CA" sz="1200" i="1" dirty="0">
                <a:solidFill>
                  <a:srgbClr val="00CDCD"/>
                </a:solidFill>
                <a:effectLst/>
                <a:latin typeface="Arial" panose="020B0604020202020204" pitchFamily="34" charset="0"/>
                <a:cs typeface="Arial" panose="020B0604020202020204" pitchFamily="34" charset="0"/>
              </a:rPr>
              <a:t>call from them to see how you are doing and also provide you with an additional supply</a:t>
            </a:r>
            <a:endParaRPr lang="en-CA" sz="1200" dirty="0">
              <a:solidFill>
                <a:srgbClr val="00CDCD"/>
              </a:solidFill>
              <a:effectLst/>
              <a:latin typeface="Arial" panose="020B0604020202020204" pitchFamily="34" charset="0"/>
              <a:cs typeface="Arial" panose="020B0604020202020204" pitchFamily="34" charset="0"/>
            </a:endParaRPr>
          </a:p>
          <a:p>
            <a:r>
              <a:rPr lang="en-CA" sz="1200" i="1" dirty="0">
                <a:solidFill>
                  <a:srgbClr val="00CDCD"/>
                </a:solidFill>
                <a:effectLst/>
                <a:latin typeface="Arial" panose="020B0604020202020204" pitchFamily="34" charset="0"/>
                <a:cs typeface="Arial" panose="020B0604020202020204" pitchFamily="34" charset="0"/>
              </a:rPr>
              <a:t>of NRT.”</a:t>
            </a:r>
          </a:p>
          <a:p>
            <a:endParaRPr lang="en-CA" sz="1200" dirty="0">
              <a:solidFill>
                <a:srgbClr val="00CDCD"/>
              </a:solidFill>
              <a:effectLst/>
              <a:latin typeface="Arial" panose="020B0604020202020204" pitchFamily="34" charset="0"/>
              <a:cs typeface="Arial" panose="020B0604020202020204" pitchFamily="34" charset="0"/>
            </a:endParaRPr>
          </a:p>
          <a:p>
            <a:r>
              <a:rPr lang="en-CA" sz="1200" i="1" dirty="0">
                <a:solidFill>
                  <a:srgbClr val="00CDCD"/>
                </a:solidFill>
                <a:effectLst/>
                <a:latin typeface="Arial" panose="020B0604020202020204" pitchFamily="34" charset="0"/>
                <a:cs typeface="Arial" panose="020B0604020202020204" pitchFamily="34" charset="0"/>
              </a:rPr>
              <a:t>“If you have any questions or concerns before that time, you can always call X at ________.</a:t>
            </a:r>
            <a:endParaRPr lang="en-CA" sz="1200" dirty="0">
              <a:solidFill>
                <a:srgbClr val="00CDCD"/>
              </a:solidFill>
              <a:effectLst/>
              <a:latin typeface="Arial" panose="020B0604020202020204" pitchFamily="34" charset="0"/>
              <a:cs typeface="Arial" panose="020B0604020202020204" pitchFamily="34" charset="0"/>
            </a:endParaRPr>
          </a:p>
          <a:p>
            <a:r>
              <a:rPr lang="en-CA" sz="1200" i="1" dirty="0">
                <a:solidFill>
                  <a:srgbClr val="00CDCD"/>
                </a:solidFill>
                <a:effectLst/>
                <a:latin typeface="Arial" panose="020B0604020202020204" pitchFamily="34" charset="0"/>
                <a:cs typeface="Arial" panose="020B0604020202020204" pitchFamily="34" charset="0"/>
              </a:rPr>
              <a:t>Likewise, if you can’t keep your appointment please give them a call. Don’t worry if you</a:t>
            </a:r>
            <a:endParaRPr lang="en-CA" sz="1200" dirty="0">
              <a:solidFill>
                <a:srgbClr val="00CDCD"/>
              </a:solidFill>
              <a:effectLst/>
              <a:latin typeface="Arial" panose="020B0604020202020204" pitchFamily="34" charset="0"/>
              <a:cs typeface="Arial" panose="020B0604020202020204" pitchFamily="34" charset="0"/>
            </a:endParaRPr>
          </a:p>
          <a:p>
            <a:r>
              <a:rPr lang="en-CA" sz="1200" i="1" dirty="0">
                <a:solidFill>
                  <a:srgbClr val="00CDCD"/>
                </a:solidFill>
                <a:effectLst/>
                <a:latin typeface="Arial" panose="020B0604020202020204" pitchFamily="34" charset="0"/>
                <a:cs typeface="Arial" panose="020B0604020202020204" pitchFamily="34" charset="0"/>
              </a:rPr>
              <a:t>struggle at all with staying smokefree – the advisers at the service are friendly and I</a:t>
            </a:r>
            <a:endParaRPr lang="en-CA" sz="1200" dirty="0">
              <a:solidFill>
                <a:srgbClr val="00CDCD"/>
              </a:solidFill>
              <a:effectLst/>
              <a:latin typeface="Arial" panose="020B0604020202020204" pitchFamily="34" charset="0"/>
              <a:cs typeface="Arial" panose="020B0604020202020204" pitchFamily="34" charset="0"/>
            </a:endParaRPr>
          </a:p>
          <a:p>
            <a:r>
              <a:rPr lang="en-CA" sz="1200" i="1" dirty="0">
                <a:solidFill>
                  <a:srgbClr val="00CDCD"/>
                </a:solidFill>
                <a:effectLst/>
                <a:latin typeface="Arial" panose="020B0604020202020204" pitchFamily="34" charset="0"/>
                <a:cs typeface="Arial" panose="020B0604020202020204" pitchFamily="34" charset="0"/>
              </a:rPr>
              <a:t>think you will find their support will be really helpful.”</a:t>
            </a:r>
            <a:endParaRPr lang="en-CA" sz="1200" dirty="0">
              <a:solidFill>
                <a:srgbClr val="00CDCD"/>
              </a:solidFill>
              <a:effectLst/>
              <a:latin typeface="Arial" panose="020B0604020202020204" pitchFamily="34" charset="0"/>
              <a:cs typeface="Arial" panose="020B0604020202020204" pitchFamily="34" charset="0"/>
            </a:endParaRPr>
          </a:p>
          <a:p>
            <a:pPr marL="0" indent="0">
              <a:buFontTx/>
              <a:buNone/>
            </a:pPr>
            <a:endParaRPr lang="en-CA" sz="1200" b="0" i="0" dirty="0">
              <a:effectLst/>
              <a:latin typeface="Arial" panose="020B0604020202020204" pitchFamily="34" charset="0"/>
              <a:cs typeface="Arial" panose="020B0604020202020204" pitchFamily="34" charset="0"/>
            </a:endParaRPr>
          </a:p>
          <a:p>
            <a:pPr marL="0" indent="0">
              <a:buFontTx/>
              <a:buNone/>
            </a:pPr>
            <a:r>
              <a:rPr lang="en-CA" sz="1200" b="1" i="0" dirty="0">
                <a:effectLst/>
                <a:latin typeface="Arial" panose="020B0604020202020204" pitchFamily="34" charset="0"/>
                <a:cs typeface="Arial" panose="020B0604020202020204" pitchFamily="34" charset="0"/>
              </a:rPr>
              <a:t>Inform the patient about follow-up calls that will take place 7–14 days and one-month post-discharge.</a:t>
            </a:r>
            <a:endParaRPr lang="en-CA" sz="1200" b="1" i="0" dirty="0">
              <a:solidFill>
                <a:srgbClr val="00CDCD"/>
              </a:solidFill>
              <a:effectLst/>
              <a:latin typeface="Arial" panose="020B0604020202020204" pitchFamily="34" charset="0"/>
              <a:cs typeface="Arial" panose="020B0604020202020204" pitchFamily="34" charset="0"/>
            </a:endParaRPr>
          </a:p>
          <a:p>
            <a:r>
              <a:rPr lang="en-CA" sz="1200" i="1" dirty="0">
                <a:solidFill>
                  <a:srgbClr val="00CDCD"/>
                </a:solidFill>
                <a:effectLst/>
                <a:latin typeface="Arial" panose="020B0604020202020204" pitchFamily="34" charset="0"/>
                <a:cs typeface="Arial" panose="020B0604020202020204" pitchFamily="34" charset="0"/>
              </a:rPr>
              <a:t>“We follow-up with all patients following discharge from hospital. We will plan to</a:t>
            </a:r>
          </a:p>
          <a:p>
            <a:r>
              <a:rPr lang="en-CA" sz="1200" i="1" dirty="0">
                <a:solidFill>
                  <a:srgbClr val="00CDCD"/>
                </a:solidFill>
                <a:effectLst/>
                <a:latin typeface="Arial" panose="020B0604020202020204" pitchFamily="34" charset="0"/>
                <a:cs typeface="Arial" panose="020B0604020202020204" pitchFamily="34" charset="0"/>
              </a:rPr>
              <a:t>give you a quick check-in call next week or the following. Can I just verify the number</a:t>
            </a:r>
          </a:p>
          <a:p>
            <a:r>
              <a:rPr lang="en-CA" sz="1200" i="1" dirty="0">
                <a:solidFill>
                  <a:srgbClr val="00CDCD"/>
                </a:solidFill>
                <a:effectLst/>
                <a:latin typeface="Arial" panose="020B0604020202020204" pitchFamily="34" charset="0"/>
                <a:cs typeface="Arial" panose="020B0604020202020204" pitchFamily="34" charset="0"/>
              </a:rPr>
              <a:t>you would like us to use to reach you? We will also schedule a time to see you back</a:t>
            </a:r>
          </a:p>
          <a:p>
            <a:r>
              <a:rPr lang="en-CA" sz="1200" i="1" dirty="0">
                <a:solidFill>
                  <a:srgbClr val="00CDCD"/>
                </a:solidFill>
                <a:effectLst/>
                <a:latin typeface="Arial" panose="020B0604020202020204" pitchFamily="34" charset="0"/>
                <a:cs typeface="Arial" panose="020B0604020202020204" pitchFamily="34" charset="0"/>
              </a:rPr>
              <a:t>here at the hospital.”</a:t>
            </a:r>
          </a:p>
          <a:p>
            <a:endParaRPr lang="en-CA" sz="1200" i="0" dirty="0">
              <a:effectLst/>
              <a:latin typeface="Arial" panose="020B0604020202020204" pitchFamily="34" charset="0"/>
              <a:cs typeface="Arial" panose="020B0604020202020204" pitchFamily="34" charset="0"/>
            </a:endParaRPr>
          </a:p>
          <a:p>
            <a:r>
              <a:rPr lang="en-CA" sz="1200" i="0" dirty="0">
                <a:effectLst/>
                <a:latin typeface="Arial" panose="020B0604020202020204" pitchFamily="34" charset="0"/>
                <a:cs typeface="Arial" panose="020B0604020202020204" pitchFamily="34" charset="0"/>
              </a:rPr>
              <a:t>Confirm the best contact number and time of day to contact the patient, noting this in the</a:t>
            </a:r>
          </a:p>
          <a:p>
            <a:r>
              <a:rPr lang="en-CA" sz="1200" i="0" dirty="0">
                <a:effectLst/>
                <a:latin typeface="Arial" panose="020B0604020202020204" pitchFamily="34" charset="0"/>
                <a:cs typeface="Arial" panose="020B0604020202020204" pitchFamily="34" charset="0"/>
              </a:rPr>
              <a:t>patient record.</a:t>
            </a:r>
            <a:endParaRPr lang="en-CA" sz="1200" b="0" i="0" dirty="0">
              <a:effectLst/>
              <a:latin typeface="Arial" panose="020B0604020202020204" pitchFamily="34" charset="0"/>
              <a:cs typeface="Arial" panose="020B0604020202020204" pitchFamily="34" charset="0"/>
            </a:endParaRPr>
          </a:p>
          <a:p>
            <a:endParaRPr lang="en-US" sz="1200" b="0" i="0" dirty="0">
              <a:latin typeface="Arial" panose="020B0604020202020204" pitchFamily="34" charset="0"/>
              <a:cs typeface="Arial" panose="020B0604020202020204" pitchFamily="34"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n-US" sz="1200" b="1" i="0" dirty="0">
                <a:latin typeface="Arial" panose="020B0604020202020204" pitchFamily="34" charset="0"/>
                <a:cs typeface="Arial" panose="020B0604020202020204" pitchFamily="34" charset="0"/>
              </a:rPr>
              <a:t>4. </a:t>
            </a:r>
            <a:r>
              <a:rPr lang="en-CA" sz="1200" b="1" i="0" dirty="0">
                <a:effectLst/>
                <a:latin typeface="Arial" panose="020B0604020202020204" pitchFamily="34" charset="0"/>
                <a:cs typeface="Arial" panose="020B0604020202020204" pitchFamily="34" charset="0"/>
              </a:rPr>
              <a:t>Discuss plan/tips for staying smokefree following discharge</a:t>
            </a:r>
            <a:endParaRPr lang="en-CA" sz="1200" i="0" dirty="0">
              <a:effectLst/>
              <a:latin typeface="Arial" panose="020B0604020202020204" pitchFamily="34" charset="0"/>
              <a:cs typeface="Arial" panose="020B0604020202020204" pitchFamily="34" charset="0"/>
            </a:endParaRPr>
          </a:p>
          <a:p>
            <a:r>
              <a:rPr lang="en-CA" sz="1200" i="0" dirty="0">
                <a:effectLst/>
                <a:latin typeface="Arial" panose="020B0604020202020204" pitchFamily="34" charset="0"/>
                <a:cs typeface="Arial" panose="020B0604020202020204" pitchFamily="34" charset="0"/>
              </a:rPr>
              <a:t>Time permitting, provide guidance to all patients:</a:t>
            </a:r>
          </a:p>
          <a:p>
            <a:endParaRPr lang="en-CA" sz="1200" i="0" dirty="0">
              <a:solidFill>
                <a:srgbClr val="00CDCD"/>
              </a:solidFill>
              <a:effectLst/>
              <a:latin typeface="Arial" panose="020B0604020202020204" pitchFamily="34" charset="0"/>
              <a:cs typeface="Arial" panose="020B0604020202020204" pitchFamily="34" charset="0"/>
            </a:endParaRPr>
          </a:p>
          <a:p>
            <a:r>
              <a:rPr lang="en-CA" sz="1200" i="1" dirty="0">
                <a:solidFill>
                  <a:srgbClr val="00CDCD"/>
                </a:solidFill>
                <a:effectLst/>
                <a:latin typeface="Arial" panose="020B0604020202020204" pitchFamily="34" charset="0"/>
                <a:cs typeface="Arial" panose="020B0604020202020204" pitchFamily="34" charset="0"/>
              </a:rPr>
              <a:t>“There are a few things that other patients have found really helped to keep them</a:t>
            </a:r>
          </a:p>
          <a:p>
            <a:r>
              <a:rPr lang="en-CA" sz="1200" i="1" dirty="0">
                <a:solidFill>
                  <a:srgbClr val="00CDCD"/>
                </a:solidFill>
                <a:effectLst/>
                <a:latin typeface="Arial" panose="020B0604020202020204" pitchFamily="34" charset="0"/>
                <a:cs typeface="Arial" panose="020B0604020202020204" pitchFamily="34" charset="0"/>
              </a:rPr>
              <a:t>on track, could I share some of these with you?”</a:t>
            </a:r>
          </a:p>
          <a:p>
            <a:pPr marL="171450" indent="-171450">
              <a:buFont typeface="Arial" panose="020B0604020202020204" pitchFamily="34" charset="0"/>
              <a:buChar char="•"/>
            </a:pPr>
            <a:r>
              <a:rPr lang="en-CA" sz="1200" i="0" dirty="0">
                <a:solidFill>
                  <a:srgbClr val="00CDCD"/>
                </a:solidFill>
                <a:effectLst/>
                <a:latin typeface="Arial" panose="020B0604020202020204" pitchFamily="34" charset="0"/>
                <a:cs typeface="Arial" panose="020B0604020202020204" pitchFamily="34" charset="0"/>
              </a:rPr>
              <a:t>throw out all of your cigarettes, lighters and ashtrays</a:t>
            </a:r>
          </a:p>
          <a:p>
            <a:pPr marL="171450" indent="-171450">
              <a:buFont typeface="Arial" panose="020B0604020202020204" pitchFamily="34" charset="0"/>
              <a:buChar char="•"/>
            </a:pPr>
            <a:r>
              <a:rPr lang="en-CA" sz="1200" i="0" dirty="0">
                <a:solidFill>
                  <a:srgbClr val="00CDCD"/>
                </a:solidFill>
                <a:effectLst/>
                <a:latin typeface="Arial" panose="020B0604020202020204" pitchFamily="34" charset="0"/>
                <a:cs typeface="Arial" panose="020B0604020202020204" pitchFamily="34" charset="0"/>
              </a:rPr>
              <a:t>make a conscious effort to avoid people who smoke, especially in the first few weeks</a:t>
            </a:r>
          </a:p>
          <a:p>
            <a:pPr marL="171450" indent="-171450">
              <a:buFont typeface="Arial" panose="020B0604020202020204" pitchFamily="34" charset="0"/>
              <a:buChar char="•"/>
            </a:pPr>
            <a:r>
              <a:rPr lang="en-CA" sz="1200" i="0" dirty="0">
                <a:solidFill>
                  <a:srgbClr val="00CDCD"/>
                </a:solidFill>
                <a:effectLst/>
                <a:latin typeface="Arial" panose="020B0604020202020204" pitchFamily="34" charset="0"/>
                <a:cs typeface="Arial" panose="020B0604020202020204" pitchFamily="34" charset="0"/>
              </a:rPr>
              <a:t>try to keep yourself busy during the times when you would normally smoke</a:t>
            </a:r>
          </a:p>
          <a:p>
            <a:pPr marL="0" indent="0">
              <a:buFont typeface="Arial" panose="020B0604020202020204" pitchFamily="34" charset="0"/>
              <a:buNone/>
            </a:pPr>
            <a:endParaRPr lang="en-CA" sz="1200" b="0" i="0" dirty="0">
              <a:effectLst/>
              <a:latin typeface="Arial" panose="020B0604020202020204" pitchFamily="34" charset="0"/>
              <a:cs typeface="Arial" panose="020B0604020202020204" pitchFamily="34" charset="0"/>
            </a:endParaRPr>
          </a:p>
          <a:p>
            <a:pPr marL="0" indent="0">
              <a:buFont typeface="Arial" panose="020B0604020202020204" pitchFamily="34" charset="0"/>
              <a:buNone/>
            </a:pPr>
            <a:r>
              <a:rPr lang="en-CA" sz="1200" b="1" i="0" dirty="0">
                <a:effectLst/>
                <a:latin typeface="Arial" panose="020B0604020202020204" pitchFamily="34" charset="0"/>
                <a:cs typeface="Arial" panose="020B0604020202020204" pitchFamily="34" charset="0"/>
              </a:rPr>
              <a:t>Discuss plan for dealing with urges to smoke</a:t>
            </a:r>
          </a:p>
          <a:p>
            <a:pPr marL="171450" indent="-171450">
              <a:buFont typeface="Arial" panose="020B0604020202020204" pitchFamily="34" charset="0"/>
              <a:buChar char="•"/>
            </a:pPr>
            <a:r>
              <a:rPr lang="en-CA" sz="1200" i="0" dirty="0">
                <a:solidFill>
                  <a:srgbClr val="00FFFF"/>
                </a:solidFill>
                <a:effectLst/>
                <a:latin typeface="Arial" panose="020B0604020202020204" pitchFamily="34" charset="0"/>
                <a:cs typeface="Arial" panose="020B0604020202020204" pitchFamily="34" charset="0"/>
              </a:rPr>
              <a:t>Review 4Ds</a:t>
            </a:r>
          </a:p>
          <a:p>
            <a:pPr marL="171450" marR="0" lvl="0" indent="-171450" algn="l" defTabSz="4572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CA" sz="1200" i="0" dirty="0">
                <a:solidFill>
                  <a:srgbClr val="00CDCD"/>
                </a:solidFill>
                <a:effectLst/>
                <a:latin typeface="Arial" panose="020B0604020202020204" pitchFamily="34" charset="0"/>
                <a:cs typeface="Arial" panose="020B0604020202020204" pitchFamily="34" charset="0"/>
              </a:rPr>
              <a:t>If you do get the urge to smoke, use the [faster-acting NRT product, e.g. inhalator or spray] to help the craving pass, or distract yourself until the urges to smoke pass.”</a:t>
            </a:r>
          </a:p>
          <a:p>
            <a:pPr marL="0" indent="0">
              <a:buFont typeface="Arial" panose="020B0604020202020204" pitchFamily="34" charset="0"/>
              <a:buNone/>
            </a:pPr>
            <a:endParaRPr lang="en-CA" sz="1200" b="1" i="0" dirty="0">
              <a:effectLst/>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CA" sz="1200" b="1" i="0" dirty="0">
                <a:effectLst/>
                <a:latin typeface="Arial" panose="020B0604020202020204" pitchFamily="34" charset="0"/>
                <a:cs typeface="Arial" panose="020B0604020202020204" pitchFamily="34" charset="0"/>
              </a:rPr>
              <a:t>Reinforce the importance of abrupt cessation and dealing with any lapses</a:t>
            </a:r>
          </a:p>
          <a:p>
            <a:pPr marL="171450" indent="-171450">
              <a:buFont typeface="Arial" panose="020B0604020202020204" pitchFamily="34" charset="0"/>
              <a:buChar char="•"/>
            </a:pPr>
            <a:r>
              <a:rPr lang="en-CA" sz="1200" b="1" i="0" dirty="0">
                <a:effectLst/>
                <a:latin typeface="Arial" panose="020B0604020202020204" pitchFamily="34" charset="0"/>
                <a:cs typeface="Arial" panose="020B0604020202020204" pitchFamily="34" charset="0"/>
              </a:rPr>
              <a:t>Ask about other people who smoke in the home and signpost to local stop smoking support as appropriate</a:t>
            </a:r>
          </a:p>
          <a:p>
            <a:endParaRPr lang="en-CA" sz="1200" i="0" dirty="0">
              <a:effectLst/>
              <a:latin typeface="Arial" panose="020B0604020202020204" pitchFamily="34" charset="0"/>
              <a:cs typeface="Arial" panose="020B0604020202020204" pitchFamily="34" charset="0"/>
            </a:endParaRPr>
          </a:p>
          <a:p>
            <a:r>
              <a:rPr lang="en-CA" sz="1200" i="0" dirty="0">
                <a:effectLst/>
                <a:latin typeface="Arial" panose="020B0604020202020204" pitchFamily="34" charset="0"/>
                <a:cs typeface="Arial" panose="020B0604020202020204" pitchFamily="34" charset="0"/>
              </a:rPr>
              <a:t>For patients who identify having other people who smoke in the home or significant others, identify strategies for coping.</a:t>
            </a:r>
          </a:p>
          <a:p>
            <a:pPr marL="0" indent="0">
              <a:buFont typeface="Arial" panose="020B0604020202020204" pitchFamily="34" charset="0"/>
              <a:buNone/>
            </a:pPr>
            <a:endParaRPr lang="en-CA" sz="1200" b="0" i="0" dirty="0">
              <a:effectLst/>
              <a:latin typeface="Arial" panose="020B0604020202020204" pitchFamily="34" charset="0"/>
              <a:cs typeface="Arial" panose="020B0604020202020204" pitchFamily="34" charset="0"/>
            </a:endParaRPr>
          </a:p>
          <a:p>
            <a:pPr marL="0" indent="0">
              <a:buFont typeface="Arial" panose="020B0604020202020204" pitchFamily="34" charset="0"/>
              <a:buNone/>
            </a:pPr>
            <a:r>
              <a:rPr lang="en-CA" sz="1200" b="1" i="0" dirty="0">
                <a:effectLst/>
                <a:latin typeface="Arial" panose="020B0604020202020204" pitchFamily="34" charset="0"/>
                <a:cs typeface="Arial" panose="020B0604020202020204" pitchFamily="34" charset="0"/>
              </a:rPr>
              <a:t>Identify support persons and plan ahead for patients with other people who smoke in the home</a:t>
            </a:r>
            <a:endParaRPr lang="en-US" sz="1200" b="1" i="0" dirty="0">
              <a:latin typeface="Arial" panose="020B0604020202020204" pitchFamily="34" charset="0"/>
              <a:cs typeface="Arial" panose="020B0604020202020204" pitchFamily="34" charset="0"/>
            </a:endParaRPr>
          </a:p>
          <a:p>
            <a:r>
              <a:rPr lang="en-CA" sz="1200" i="1" dirty="0">
                <a:solidFill>
                  <a:srgbClr val="00CDCD"/>
                </a:solidFill>
                <a:effectLst/>
                <a:latin typeface="Arial" panose="020B0604020202020204" pitchFamily="34" charset="0"/>
                <a:cs typeface="Arial" panose="020B0604020202020204" pitchFamily="34" charset="0"/>
              </a:rPr>
              <a:t>“Is there someone that will be able to support you with your goal to stop smoking? Someone who can lend you support and encouragement or be there for you in any difficult times as you make this important change?”</a:t>
            </a:r>
          </a:p>
          <a:p>
            <a:endParaRPr lang="en-CA" sz="1200" i="0" dirty="0">
              <a:effectLst/>
              <a:latin typeface="Arial" panose="020B0604020202020204" pitchFamily="34" charset="0"/>
              <a:cs typeface="Arial" panose="020B0604020202020204" pitchFamily="34" charset="0"/>
            </a:endParaRPr>
          </a:p>
          <a:p>
            <a:r>
              <a:rPr lang="en-CA" sz="1200" i="0" dirty="0">
                <a:effectLst/>
                <a:latin typeface="Arial" panose="020B0604020202020204" pitchFamily="34" charset="0"/>
                <a:cs typeface="Arial" panose="020B0604020202020204" pitchFamily="34" charset="0"/>
              </a:rPr>
              <a:t>Be prepared for situations in which there is no ‘support person’ and provide reassurance that this is ok.</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sz="1200" b="1" dirty="0">
              <a:latin typeface="Arial" panose="020B0604020202020204" pitchFamily="34" charset="0"/>
              <a:cs typeface="Arial" panose="020B0604020202020204" pitchFamily="34"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n-US" sz="1200" b="1" dirty="0">
                <a:latin typeface="Arial" panose="020B0604020202020204" pitchFamily="34" charset="0"/>
                <a:cs typeface="Arial" panose="020B0604020202020204" pitchFamily="34" charset="0"/>
              </a:rPr>
              <a:t>5. Provide summary and address questions or concerns</a:t>
            </a:r>
          </a:p>
          <a:p>
            <a:pPr marL="171450" indent="-171450">
              <a:buFont typeface="Arial" panose="020B0604020202020204" pitchFamily="34" charset="0"/>
              <a:buChar char="•"/>
            </a:pPr>
            <a:r>
              <a:rPr lang="en-CA" sz="1200" i="0" dirty="0">
                <a:effectLst/>
                <a:latin typeface="Arial" panose="020B0604020202020204" pitchFamily="34" charset="0"/>
                <a:cs typeface="Arial" panose="020B0604020202020204" pitchFamily="34" charset="0"/>
              </a:rPr>
              <a:t>Verbally and ideally in written form summarize the plan following discharge from hospital. </a:t>
            </a:r>
          </a:p>
          <a:p>
            <a:pPr marL="171450" indent="-171450">
              <a:buFont typeface="Arial" panose="020B0604020202020204" pitchFamily="34" charset="0"/>
              <a:buChar char="•"/>
            </a:pPr>
            <a:r>
              <a:rPr lang="en-CA" sz="1200" i="0" dirty="0">
                <a:effectLst/>
                <a:latin typeface="Arial" panose="020B0604020202020204" pitchFamily="34" charset="0"/>
                <a:cs typeface="Arial" panose="020B0604020202020204" pitchFamily="34" charset="0"/>
              </a:rPr>
              <a:t>Allow time for patients to ask any questions. </a:t>
            </a:r>
          </a:p>
          <a:p>
            <a:pPr marL="171450" indent="-171450">
              <a:buFont typeface="Arial" panose="020B0604020202020204" pitchFamily="34" charset="0"/>
              <a:buChar char="•"/>
            </a:pPr>
            <a:r>
              <a:rPr lang="en-CA" sz="1200" i="0" dirty="0">
                <a:effectLst/>
                <a:latin typeface="Arial" panose="020B0604020202020204" pitchFamily="34" charset="0"/>
                <a:cs typeface="Arial" panose="020B0604020202020204" pitchFamily="34" charset="0"/>
              </a:rPr>
              <a:t>Prompt commitment from patient to staying smokefree or achieving harm reduction goals. Have patient repeat aloud the plan. </a:t>
            </a:r>
          </a:p>
          <a:p>
            <a:pPr marL="171450" indent="-171450">
              <a:buFont typeface="Arial" panose="020B0604020202020204" pitchFamily="34" charset="0"/>
              <a:buChar char="•"/>
            </a:pPr>
            <a:r>
              <a:rPr lang="en-CA" sz="1200" i="0" dirty="0">
                <a:effectLst/>
                <a:latin typeface="Arial" panose="020B0604020202020204" pitchFamily="34" charset="0"/>
                <a:cs typeface="Arial" panose="020B0604020202020204" pitchFamily="34" charset="0"/>
              </a:rPr>
              <a:t>Provide positive reinforcement and that you will look forward to hearing how they are doing. </a:t>
            </a:r>
          </a:p>
          <a:p>
            <a:endParaRPr lang="en-US" sz="1800" b="0" dirty="0"/>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2</a:t>
            </a:fld>
            <a:endParaRPr lang="en-US" dirty="0"/>
          </a:p>
        </p:txBody>
      </p:sp>
    </p:spTree>
    <p:extLst>
      <p:ext uri="{BB962C8B-B14F-4D97-AF65-F5344CB8AC3E}">
        <p14:creationId xmlns:p14="http://schemas.microsoft.com/office/powerpoint/2010/main" val="1963687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r>
              <a:rPr lang="en-CA" sz="1200" i="0" dirty="0">
                <a:effectLst/>
                <a:latin typeface="Arial" panose="020B0604020202020204" pitchFamily="34" charset="0"/>
                <a:cs typeface="Arial" panose="020B0604020202020204" pitchFamily="34" charset="0"/>
              </a:rPr>
              <a:t>Tobacco dependence treatment initiated in hospital will be more successful when follow-up support is provided for a minimum of one-month post-discharge. Some patients will need more intensive and longer support to remain smokefree.</a:t>
            </a:r>
          </a:p>
          <a:p>
            <a:endParaRPr lang="en-CA" sz="1200" i="0" dirty="0">
              <a:effectLst/>
              <a:latin typeface="Arial" panose="020B0604020202020204" pitchFamily="34" charset="0"/>
              <a:cs typeface="Arial" panose="020B0604020202020204" pitchFamily="34" charset="0"/>
            </a:endParaRPr>
          </a:p>
          <a:p>
            <a:r>
              <a:rPr lang="en-CA" sz="1200" i="0" dirty="0">
                <a:effectLst/>
                <a:latin typeface="Arial" panose="020B0604020202020204" pitchFamily="34" charset="0"/>
                <a:cs typeface="Arial" panose="020B0604020202020204" pitchFamily="34" charset="0"/>
              </a:rPr>
              <a:t>Trained community providers will provide follow-up support to patients following discharge from hospital. The follow-up support available differs across the country and it is important for TDAs to be aware of options available locally and have effective referral pathways and strong working relationships with community providers. Figure 5 depicts the transfer of care to post-discharge follow-up support.</a:t>
            </a:r>
          </a:p>
          <a:p>
            <a:r>
              <a:rPr lang="en-CA" sz="1200" i="0" dirty="0">
                <a:effectLst/>
                <a:latin typeface="Arial" panose="020B0604020202020204" pitchFamily="34" charset="0"/>
                <a:cs typeface="Arial" panose="020B0604020202020204" pitchFamily="34" charset="0"/>
              </a:rPr>
              <a:t>At present there are five options for patients to receive support:</a:t>
            </a:r>
          </a:p>
          <a:p>
            <a:endParaRPr lang="en-CA" sz="1200" i="0" dirty="0">
              <a:effectLst/>
              <a:latin typeface="Arial" panose="020B0604020202020204" pitchFamily="34" charset="0"/>
              <a:cs typeface="Arial" panose="020B0604020202020204" pitchFamily="34" charset="0"/>
            </a:endParaRPr>
          </a:p>
          <a:p>
            <a:r>
              <a:rPr lang="en-CA" sz="1200" b="1" i="0" dirty="0">
                <a:effectLst/>
                <a:latin typeface="Arial" panose="020B0604020202020204" pitchFamily="34" charset="0"/>
                <a:cs typeface="Arial" panose="020B0604020202020204" pitchFamily="34" charset="0"/>
              </a:rPr>
              <a:t>1. Local Authority Stop Smoking Services (LA SSSs) </a:t>
            </a:r>
            <a:r>
              <a:rPr lang="en-CA" sz="1200" i="0" dirty="0">
                <a:effectLst/>
                <a:latin typeface="Arial" panose="020B0604020202020204" pitchFamily="34" charset="0"/>
                <a:cs typeface="Arial" panose="020B0604020202020204" pitchFamily="34" charset="0"/>
              </a:rPr>
              <a:t>– LA SSSs should be prepared to receive referrals and provide ongoing support post discharge from the acute trust.</a:t>
            </a:r>
          </a:p>
          <a:p>
            <a:endParaRPr lang="en-CA" sz="1200" i="0" dirty="0">
              <a:effectLst/>
              <a:latin typeface="Arial" panose="020B0604020202020204" pitchFamily="34" charset="0"/>
              <a:cs typeface="Arial" panose="020B0604020202020204" pitchFamily="34" charset="0"/>
            </a:endParaRPr>
          </a:p>
          <a:p>
            <a:r>
              <a:rPr lang="en-CA" sz="1200" b="1" i="0" dirty="0">
                <a:effectLst/>
                <a:latin typeface="Arial" panose="020B0604020202020204" pitchFamily="34" charset="0"/>
                <a:cs typeface="Arial" panose="020B0604020202020204" pitchFamily="34" charset="0"/>
              </a:rPr>
              <a:t>2. NHS Community Pharmacy Smoking Cessation Service (SCS) – </a:t>
            </a:r>
            <a:r>
              <a:rPr lang="en-CA" sz="1200" i="0" dirty="0">
                <a:effectLst/>
                <a:latin typeface="Arial" panose="020B0604020202020204" pitchFamily="34" charset="0"/>
                <a:cs typeface="Arial" panose="020B0604020202020204" pitchFamily="34" charset="0"/>
              </a:rPr>
              <a:t>The NHS Community Pharmacy SCS has been designed to enable NHS trusts to undertake a transfer of care on patient discharge, referring patients, where they consent, to a participating community pharmacy of their choice. The service specification for the Community Pharmacy SCS indicates that patients who relapse between weeks 4–12 will not be eligible to continue in the service and may be referred to a LA SSSs.</a:t>
            </a:r>
          </a:p>
          <a:p>
            <a:endParaRPr lang="en-US" sz="1200" i="0" dirty="0">
              <a:latin typeface="Arial" panose="020B0604020202020204" pitchFamily="34" charset="0"/>
              <a:cs typeface="Arial" panose="020B0604020202020204" pitchFamily="34" charset="0"/>
            </a:endParaRPr>
          </a:p>
          <a:p>
            <a:r>
              <a:rPr lang="en-CA" sz="1200" b="1" i="0" dirty="0">
                <a:effectLst/>
                <a:latin typeface="Arial" panose="020B0604020202020204" pitchFamily="34" charset="0"/>
                <a:cs typeface="Arial" panose="020B0604020202020204" pitchFamily="34" charset="0"/>
              </a:rPr>
              <a:t>3. Trust Tobacco Dependence Teams </a:t>
            </a:r>
            <a:r>
              <a:rPr lang="en-CA" sz="1200" i="0" dirty="0">
                <a:effectLst/>
                <a:latin typeface="Arial" panose="020B0604020202020204" pitchFamily="34" charset="0"/>
                <a:cs typeface="Arial" panose="020B0604020202020204" pitchFamily="34" charset="0"/>
              </a:rPr>
              <a:t>– Some trusts will have capacity to offer patients post discharge support from the trust Tobacco Dependence Team. Where this capacity exists, trusts may follow patients for 3–12 months following discharge.</a:t>
            </a:r>
          </a:p>
          <a:p>
            <a:endParaRPr lang="en-CA" sz="1200" i="0" dirty="0">
              <a:effectLst/>
              <a:latin typeface="Arial" panose="020B0604020202020204" pitchFamily="34" charset="0"/>
              <a:cs typeface="Arial" panose="020B0604020202020204" pitchFamily="34" charset="0"/>
            </a:endParaRPr>
          </a:p>
          <a:p>
            <a:r>
              <a:rPr lang="en-CA" sz="1200" b="1" i="0" dirty="0">
                <a:effectLst/>
                <a:latin typeface="Arial" panose="020B0604020202020204" pitchFamily="34" charset="0"/>
                <a:cs typeface="Arial" panose="020B0604020202020204" pitchFamily="34" charset="0"/>
              </a:rPr>
              <a:t>4. Community Mental Health (CMH) Tobacco Dependence Teams </a:t>
            </a:r>
            <a:r>
              <a:rPr lang="en-CA" sz="1200" i="0" dirty="0">
                <a:effectLst/>
                <a:latin typeface="Arial" panose="020B0604020202020204" pitchFamily="34" charset="0"/>
                <a:cs typeface="Arial" panose="020B0604020202020204" pitchFamily="34" charset="0"/>
              </a:rPr>
              <a:t>– Some localities will have CMH Tobacco Dependence Teams that have received specialised training and will provide</a:t>
            </a:r>
          </a:p>
          <a:p>
            <a:r>
              <a:rPr lang="en-CA" sz="1200" i="0" dirty="0">
                <a:effectLst/>
                <a:latin typeface="Arial" panose="020B0604020202020204" pitchFamily="34" charset="0"/>
                <a:cs typeface="Arial" panose="020B0604020202020204" pitchFamily="34" charset="0"/>
              </a:rPr>
              <a:t>follow-up support to patients with severe mental health illness in the community setting. A national training standard has been developed for CMH Tobacco Dependence Advisers.</a:t>
            </a:r>
          </a:p>
          <a:p>
            <a:endParaRPr lang="en-CA" sz="1200" i="0" dirty="0">
              <a:effectLst/>
              <a:latin typeface="Arial" panose="020B0604020202020204" pitchFamily="34" charset="0"/>
              <a:cs typeface="Arial" panose="020B0604020202020204" pitchFamily="34" charset="0"/>
            </a:endParaRPr>
          </a:p>
          <a:p>
            <a:r>
              <a:rPr lang="en-CA" sz="1200" b="1" i="0" dirty="0">
                <a:effectLst/>
                <a:latin typeface="Arial" panose="020B0604020202020204" pitchFamily="34" charset="0"/>
                <a:cs typeface="Arial" panose="020B0604020202020204" pitchFamily="34" charset="0"/>
              </a:rPr>
              <a:t>5. Digital support </a:t>
            </a:r>
            <a:r>
              <a:rPr lang="en-CA" sz="1200" i="0" dirty="0">
                <a:effectLst/>
                <a:latin typeface="Arial" panose="020B0604020202020204" pitchFamily="34" charset="0"/>
                <a:cs typeface="Arial" panose="020B0604020202020204" pitchFamily="34" charset="0"/>
              </a:rPr>
              <a:t>– Some localities offer digital post-discharge follow-up via one of the available smartphone digital applications.</a:t>
            </a:r>
          </a:p>
          <a:p>
            <a:endParaRPr lang="en-US" dirty="0"/>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3</a:t>
            </a:fld>
            <a:endParaRPr lang="en-US" dirty="0"/>
          </a:p>
        </p:txBody>
      </p:sp>
    </p:spTree>
    <p:extLst>
      <p:ext uri="{BB962C8B-B14F-4D97-AF65-F5344CB8AC3E}">
        <p14:creationId xmlns:p14="http://schemas.microsoft.com/office/powerpoint/2010/main" val="2490967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GB" sz="1200" b="1" dirty="0">
                <a:effectLst/>
                <a:latin typeface="Century Gothic" panose="020B0502020202020204" pitchFamily="34" charset="0"/>
                <a:ea typeface="Times New Roman" panose="02020603050405020304" pitchFamily="18" charset="0"/>
                <a:cs typeface="Arial" panose="020B0604020202020204" pitchFamily="34" charset="0"/>
              </a:rPr>
              <a:t>[</a:t>
            </a:r>
            <a:r>
              <a:rPr lang="en-GB" sz="1200" b="1" dirty="0">
                <a:effectLst/>
                <a:latin typeface="Arial" panose="020B0604020202020204" pitchFamily="34" charset="0"/>
                <a:ea typeface="Times New Roman" panose="02020603050405020304" pitchFamily="18" charset="0"/>
                <a:cs typeface="Arial" panose="020B0604020202020204" pitchFamily="34" charset="0"/>
              </a:rPr>
              <a:t>Animated slide: 4 clicks to reveal all content]</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r>
              <a:rPr lang="en-CA" sz="1200" dirty="0">
                <a:effectLst/>
                <a:latin typeface="Arial" panose="020B0604020202020204" pitchFamily="34" charset="0"/>
                <a:ea typeface="Times New Roman" panose="02020603050405020304" pitchFamily="18" charset="0"/>
                <a:cs typeface="Arial" panose="020B0604020202020204" pitchFamily="34" charset="0"/>
              </a:rPr>
              <a:t> </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r>
              <a:rPr lang="en-GB" sz="1200" dirty="0">
                <a:effectLst/>
                <a:latin typeface="Arial" panose="020B0604020202020204" pitchFamily="34" charset="0"/>
                <a:ea typeface="Times New Roman" panose="02020603050405020304" pitchFamily="18" charset="0"/>
                <a:cs typeface="Arial" panose="020B0604020202020204" pitchFamily="34" charset="0"/>
              </a:rPr>
              <a:t>The not a puff rule means that the treatment programme is built around the patient setting a quit date and not smoking at all after that date, not even a single puff.</a:t>
            </a:r>
          </a:p>
          <a:p>
            <a:r>
              <a:rPr lang="en-GB" sz="1200" b="1" dirty="0">
                <a:effectLst/>
                <a:latin typeface="Arial" panose="020B0604020202020204" pitchFamily="34" charset="0"/>
                <a:ea typeface="Times New Roman" panose="02020603050405020304" pitchFamily="18" charset="0"/>
                <a:cs typeface="Arial" panose="020B0604020202020204" pitchFamily="34" charset="0"/>
              </a:rPr>
              <a:t> </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r>
              <a:rPr lang="en-GB" sz="1200" b="1" dirty="0">
                <a:effectLst/>
                <a:latin typeface="Arial" panose="020B0604020202020204" pitchFamily="34" charset="0"/>
                <a:ea typeface="Times New Roman" panose="02020603050405020304" pitchFamily="18" charset="0"/>
                <a:cs typeface="Arial" panose="020B0604020202020204" pitchFamily="34" charset="0"/>
              </a:rPr>
              <a:t>Why is the not a puff rule important? </a:t>
            </a:r>
            <a:r>
              <a:rPr lang="en-GB" sz="1200" dirty="0">
                <a:effectLst/>
                <a:latin typeface="Arial" panose="020B0604020202020204" pitchFamily="34" charset="0"/>
                <a:ea typeface="Times New Roman" panose="02020603050405020304" pitchFamily="18" charset="0"/>
                <a:cs typeface="Arial" panose="020B0604020202020204" pitchFamily="34" charset="0"/>
              </a:rPr>
              <a:t>[Trainer: you could invite participants to answer this question before moving on to the explanation]</a:t>
            </a:r>
            <a:r>
              <a:rPr lang="en-GB" sz="1200" b="1" dirty="0">
                <a:effectLst/>
                <a:latin typeface="Arial" panose="020B0604020202020204" pitchFamily="34" charset="0"/>
                <a:ea typeface="Times New Roman" panose="02020603050405020304" pitchFamily="18" charset="0"/>
                <a:cs typeface="Arial" panose="020B0604020202020204" pitchFamily="34" charset="0"/>
              </a:rPr>
              <a:t> </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pPr marL="342900" lvl="0" indent="-342900">
              <a:buSzPts val="1400"/>
              <a:buFont typeface="Symbol" panose="05050102010706020507" pitchFamily="18" charset="2"/>
              <a:buChar char=""/>
              <a:tabLst>
                <a:tab pos="457200" algn="l"/>
              </a:tabLst>
            </a:pPr>
            <a:r>
              <a:rPr lang="en-US" sz="1200" dirty="0">
                <a:effectLst/>
                <a:latin typeface="Arial" panose="020B0604020202020204" pitchFamily="34" charset="0"/>
                <a:ea typeface="Times New Roman" panose="02020603050405020304" pitchFamily="18" charset="0"/>
                <a:cs typeface="Arial" panose="020B0604020202020204" pitchFamily="34" charset="0"/>
              </a:rPr>
              <a:t>Research indicates that </a:t>
            </a:r>
            <a:r>
              <a:rPr lang="en-GB" sz="1200" dirty="0">
                <a:effectLst/>
                <a:latin typeface="Arial" panose="020B0604020202020204" pitchFamily="34" charset="0"/>
                <a:ea typeface="Times New Roman" panose="02020603050405020304" pitchFamily="18" charset="0"/>
                <a:cs typeface="Arial" panose="020B0604020202020204" pitchFamily="34" charset="0"/>
              </a:rPr>
              <a:t>between 75% and 95% of quitters who have a single cigarette resume regular smoking. One study (Brandon et al 1990) found that 94% of ‘lapsers’ had a second cigarette and that half of these did so within 24 hours.</a:t>
            </a:r>
          </a:p>
          <a:p>
            <a:pPr marL="342900" lvl="0" indent="-342900">
              <a:buSzPts val="1400"/>
              <a:buFont typeface="Symbol" panose="05050102010706020507" pitchFamily="18" charset="2"/>
              <a:buChar char=""/>
              <a:tabLst>
                <a:tab pos="457200" algn="l"/>
              </a:tabLst>
            </a:pPr>
            <a:r>
              <a:rPr lang="en-GB" sz="1200" dirty="0">
                <a:effectLst/>
                <a:latin typeface="Arial" panose="020B0604020202020204" pitchFamily="34" charset="0"/>
                <a:ea typeface="Times New Roman" panose="02020603050405020304" pitchFamily="18" charset="0"/>
                <a:cs typeface="Arial" panose="020B0604020202020204" pitchFamily="34" charset="0"/>
              </a:rPr>
              <a:t>Even a single puff on a cigarette reminds the patient’s mind and body what they are missing by not smoking. Withdrawal symptoms are not going to ease if the patient smokes, however little, after their quit date.</a:t>
            </a:r>
          </a:p>
          <a:p>
            <a:pPr marL="342900" lvl="0" indent="-342900">
              <a:buSzPts val="1400"/>
              <a:buFont typeface="Symbol" panose="05050102010706020507" pitchFamily="18" charset="2"/>
              <a:buChar char=""/>
              <a:tabLst>
                <a:tab pos="457200" algn="l"/>
              </a:tabLst>
            </a:pPr>
            <a:r>
              <a:rPr lang="en-US" sz="1200" dirty="0">
                <a:effectLst/>
                <a:latin typeface="Arial" panose="020B0604020202020204" pitchFamily="34" charset="0"/>
                <a:ea typeface="Times New Roman" panose="02020603050405020304" pitchFamily="18" charset="0"/>
                <a:cs typeface="Arial" panose="020B0604020202020204" pitchFamily="34" charset="0"/>
              </a:rPr>
              <a:t>Stopping completely allows the ‘habit’ element of smoking to be weakened and new habits to be developed. </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pPr marL="342900" lvl="0" indent="-342900">
              <a:buSzPts val="1400"/>
              <a:buFont typeface="Symbol" panose="05050102010706020507" pitchFamily="18" charset="2"/>
              <a:buChar char=""/>
              <a:tabLst>
                <a:tab pos="457200" algn="l"/>
              </a:tabLst>
            </a:pPr>
            <a:r>
              <a:rPr lang="en-US" sz="1200" dirty="0">
                <a:effectLst/>
                <a:latin typeface="Arial" panose="020B0604020202020204" pitchFamily="34" charset="0"/>
                <a:ea typeface="Times New Roman" panose="02020603050405020304" pitchFamily="18" charset="0"/>
                <a:cs typeface="Arial" panose="020B0604020202020204" pitchFamily="34" charset="0"/>
              </a:rPr>
              <a:t>Self-control and self-efficacy increase through continued abstinence. </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r>
              <a:rPr lang="en-GB" sz="1200" b="1" dirty="0">
                <a:effectLst/>
                <a:latin typeface="Arial" panose="020B0604020202020204" pitchFamily="34" charset="0"/>
                <a:ea typeface="Times New Roman" panose="02020603050405020304" pitchFamily="18" charset="0"/>
                <a:cs typeface="Arial" panose="020B0604020202020204" pitchFamily="34" charset="0"/>
              </a:rPr>
              <a:t> </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r>
              <a:rPr lang="en-GB" sz="1200" b="1" dirty="0">
                <a:effectLst/>
                <a:latin typeface="Arial" panose="020B0604020202020204" pitchFamily="34" charset="0"/>
                <a:ea typeface="Times New Roman" panose="02020603050405020304" pitchFamily="18" charset="0"/>
                <a:cs typeface="Arial" panose="020B0604020202020204" pitchFamily="34" charset="0"/>
              </a:rPr>
              <a:t>Ask participants how they feel about discussing the not a puff rule with patients.</a:t>
            </a:r>
            <a:endParaRPr lang="en-GB" altLang="en-US" sz="12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4</a:t>
            </a:fld>
            <a:endParaRPr lang="en-US" dirty="0"/>
          </a:p>
        </p:txBody>
      </p:sp>
    </p:spTree>
    <p:extLst>
      <p:ext uri="{BB962C8B-B14F-4D97-AF65-F5344CB8AC3E}">
        <p14:creationId xmlns:p14="http://schemas.microsoft.com/office/powerpoint/2010/main" val="19153679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GB" altLang="en-US" sz="1200" dirty="0">
                <a:latin typeface="Arial" panose="020B0604020202020204" pitchFamily="34" charset="0"/>
                <a:cs typeface="Arial" panose="020B0604020202020204" pitchFamily="34" charset="0"/>
              </a:rPr>
              <a:t>We know that the  </a:t>
            </a:r>
            <a:r>
              <a:rPr lang="en-CA" sz="1200" i="0" dirty="0">
                <a:effectLst/>
                <a:latin typeface="Arial" panose="020B0604020202020204" pitchFamily="34" charset="0"/>
                <a:cs typeface="Arial" panose="020B0604020202020204" pitchFamily="34" charset="0"/>
              </a:rPr>
              <a:t>risk of relapse to smoking is greatest in the first month after stopping when withdrawal symptoms and urges to smoke are at their peak. The early period post-discharge, when patients return to their regular routines and environments, can add a further challenge.</a:t>
            </a:r>
          </a:p>
          <a:p>
            <a:endParaRPr lang="en-US" sz="11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5</a:t>
            </a:fld>
            <a:endParaRPr lang="en-US" dirty="0"/>
          </a:p>
        </p:txBody>
      </p:sp>
    </p:spTree>
    <p:extLst>
      <p:ext uri="{BB962C8B-B14F-4D97-AF65-F5344CB8AC3E}">
        <p14:creationId xmlns:p14="http://schemas.microsoft.com/office/powerpoint/2010/main" val="26365228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GB" b="1" dirty="0">
                <a:latin typeface="Arial" panose="020B0604020202020204" pitchFamily="34" charset="0"/>
                <a:cs typeface="Arial" panose="020B0604020202020204" pitchFamily="34" charset="0"/>
              </a:rPr>
              <a:t>Full instructions: Module 20 Trainer's guide, Activity 1:: Risk identification and problem solving.</a:t>
            </a:r>
          </a:p>
          <a:p>
            <a:r>
              <a:rPr lang="en-CA" b="1" dirty="0">
                <a:latin typeface="Arial" panose="020B0604020202020204" pitchFamily="34" charset="0"/>
                <a:cs typeface="Arial" panose="020B0604020202020204" pitchFamily="34" charset="0"/>
              </a:rPr>
              <a:t> </a:t>
            </a:r>
            <a:endParaRPr lang="en-CA" dirty="0">
              <a:latin typeface="Arial" panose="020B0604020202020204" pitchFamily="34" charset="0"/>
              <a:cs typeface="Arial" panose="020B0604020202020204" pitchFamily="34" charset="0"/>
            </a:endParaRPr>
          </a:p>
          <a:p>
            <a:r>
              <a:rPr lang="en-GB" b="1" dirty="0">
                <a:latin typeface="Arial" panose="020B0604020202020204" pitchFamily="34" charset="0"/>
                <a:cs typeface="Arial" panose="020B0604020202020204" pitchFamily="34" charset="0"/>
              </a:rPr>
              <a:t>Activity summary:</a:t>
            </a:r>
            <a:endParaRPr lang="en-US" dirty="0">
              <a:latin typeface="Arial" panose="020B0604020202020204" pitchFamily="34" charset="0"/>
              <a:cs typeface="Arial" panose="020B0604020202020204" pitchFamily="34" charset="0"/>
            </a:endParaRPr>
          </a:p>
          <a:p>
            <a:pPr marL="171450" indent="-171450">
              <a:buFont typeface="Arial"/>
              <a:buChar char="•"/>
            </a:pPr>
            <a:r>
              <a:rPr lang="en-GB" b="1" dirty="0">
                <a:latin typeface="Arial" panose="020B0604020202020204" pitchFamily="34" charset="0"/>
                <a:cs typeface="Arial" panose="020B0604020202020204" pitchFamily="34" charset="0"/>
              </a:rPr>
              <a:t>Method: </a:t>
            </a:r>
            <a:r>
              <a:rPr lang="en-GB" b="0" dirty="0">
                <a:latin typeface="Arial" panose="020B0604020202020204" pitchFamily="34" charset="0"/>
                <a:cs typeface="Arial" panose="020B0604020202020204" pitchFamily="34" charset="0"/>
              </a:rPr>
              <a:t>Breakout </a:t>
            </a:r>
            <a:r>
              <a:rPr lang="en-GB" dirty="0">
                <a:latin typeface="Arial" panose="020B0604020202020204" pitchFamily="34" charset="0"/>
                <a:cs typeface="Arial" panose="020B0604020202020204" pitchFamily="34" charset="0"/>
              </a:rPr>
              <a:t>rooms</a:t>
            </a:r>
            <a:endParaRPr lang="en-US" dirty="0">
              <a:latin typeface="Arial" panose="020B0604020202020204" pitchFamily="34" charset="0"/>
              <a:cs typeface="Arial" panose="020B0604020202020204" pitchFamily="34" charset="0"/>
            </a:endParaRPr>
          </a:p>
          <a:p>
            <a:pPr marL="171450" indent="-171450">
              <a:buFont typeface="Arial"/>
              <a:buChar char="•"/>
            </a:pPr>
            <a:r>
              <a:rPr lang="en-GB" b="1" dirty="0">
                <a:latin typeface="Arial" panose="020B0604020202020204" pitchFamily="34" charset="0"/>
                <a:cs typeface="Arial" panose="020B0604020202020204" pitchFamily="34" charset="0"/>
              </a:rPr>
              <a:t>Number per group</a:t>
            </a:r>
            <a:r>
              <a:rPr lang="en-GB" dirty="0">
                <a:latin typeface="Arial" panose="020B0604020202020204" pitchFamily="34" charset="0"/>
                <a:cs typeface="Arial" panose="020B0604020202020204" pitchFamily="34" charset="0"/>
              </a:rPr>
              <a:t>: 4-5</a:t>
            </a:r>
            <a:endParaRPr lang="en-US" dirty="0">
              <a:latin typeface="Arial" panose="020B0604020202020204" pitchFamily="34" charset="0"/>
              <a:cs typeface="Arial" panose="020B0604020202020204" pitchFamily="34" charset="0"/>
            </a:endParaRPr>
          </a:p>
          <a:p>
            <a:pPr marL="171450" indent="-171450">
              <a:buFont typeface="Arial"/>
              <a:buChar char="•"/>
            </a:pPr>
            <a:r>
              <a:rPr lang="en-GB" b="1" dirty="0">
                <a:latin typeface="Arial" panose="020B0604020202020204" pitchFamily="34" charset="0"/>
                <a:cs typeface="Arial" panose="020B0604020202020204" pitchFamily="34" charset="0"/>
              </a:rPr>
              <a:t>Duration: </a:t>
            </a:r>
            <a:r>
              <a:rPr lang="en-GB" b="0" dirty="0">
                <a:latin typeface="Arial" panose="020B0604020202020204" pitchFamily="34" charset="0"/>
                <a:cs typeface="Arial" panose="020B0604020202020204" pitchFamily="34" charset="0"/>
              </a:rPr>
              <a:t>7-10</a:t>
            </a:r>
            <a:r>
              <a:rPr lang="en-GB" dirty="0">
                <a:latin typeface="Arial" panose="020B0604020202020204" pitchFamily="34" charset="0"/>
                <a:cs typeface="Arial" panose="020B0604020202020204" pitchFamily="34" charset="0"/>
              </a:rPr>
              <a:t> minutes</a:t>
            </a:r>
          </a:p>
          <a:p>
            <a:pPr marL="171450" indent="-171450">
              <a:buFont typeface="Arial"/>
              <a:buChar char="•"/>
            </a:pPr>
            <a:r>
              <a:rPr lang="en-GB" b="1" dirty="0">
                <a:latin typeface="Arial" panose="020B0604020202020204" pitchFamily="34" charset="0"/>
                <a:cs typeface="Arial" panose="020B0604020202020204" pitchFamily="34" charset="0"/>
              </a:rPr>
              <a:t>Handout: </a:t>
            </a:r>
            <a:r>
              <a:rPr lang="en-GB" b="0" dirty="0">
                <a:latin typeface="Arial" panose="020B0604020202020204" pitchFamily="34" charset="0"/>
                <a:cs typeface="Arial" panose="020B0604020202020204" pitchFamily="34" charset="0"/>
              </a:rPr>
              <a:t>Module 20 </a:t>
            </a:r>
            <a:r>
              <a:rPr lang="en-GB" dirty="0">
                <a:latin typeface="Arial" panose="020B0604020202020204" pitchFamily="34" charset="0"/>
                <a:cs typeface="Arial" panose="020B0604020202020204" pitchFamily="34" charset="0"/>
              </a:rPr>
              <a:t>Handout 6: strategies</a:t>
            </a:r>
            <a:endParaRPr lang="en-US" dirty="0">
              <a:latin typeface="Arial" panose="020B0604020202020204" pitchFamily="34" charset="0"/>
              <a:cs typeface="Arial" panose="020B0604020202020204" pitchFamily="34" charset="0"/>
            </a:endParaRPr>
          </a:p>
          <a:p>
            <a:endParaRPr lang="en-GB" altLang="en-US" sz="1200" b="1" dirty="0"/>
          </a:p>
          <a:p>
            <a:r>
              <a:rPr lang="en-GB" altLang="en-US" sz="1200" b="1" dirty="0"/>
              <a:t>[Trainer: </a:t>
            </a:r>
            <a:r>
              <a:rPr lang="en-GB" altLang="en-US" sz="1200" b="0" dirty="0"/>
              <a:t>The slide is animated and each box will clear on mouse click.]</a:t>
            </a:r>
          </a:p>
          <a:p>
            <a:endParaRPr lang="en-GB" altLang="en-US" dirty="0"/>
          </a:p>
          <a:p>
            <a:r>
              <a:rPr lang="en-US" dirty="0">
                <a:latin typeface="Arial" panose="020B0604020202020204" pitchFamily="34" charset="0"/>
                <a:cs typeface="Arial" panose="020B0604020202020204" pitchFamily="34" charset="0"/>
              </a:rPr>
              <a:t>Planning head is key. Having the patient identify 1 to 3 potentially high-risk situation in the next day or week can be useful and you can work with patient to develop a plan to the scenarios the patients identified when possible. </a:t>
            </a:r>
          </a:p>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There are some common high-risk situations. Its not uncommon for someone to be triggered to smoke when the have:</a:t>
            </a:r>
          </a:p>
          <a:p>
            <a:pPr marL="171450" indent="-171450">
              <a:lnSpc>
                <a:spcPct val="90000"/>
              </a:lnSpc>
              <a:buFont typeface="Arial" panose="020B0604020202020204" pitchFamily="34" charset="0"/>
              <a:buChar char="•"/>
            </a:pPr>
            <a:r>
              <a:rPr lang="en-CA" altLang="en-US" dirty="0">
                <a:latin typeface="Arial"/>
                <a:cs typeface="Arial"/>
              </a:rPr>
              <a:t>Arguments with others</a:t>
            </a:r>
          </a:p>
          <a:p>
            <a:pPr marL="171450" indent="-171450">
              <a:lnSpc>
                <a:spcPct val="90000"/>
              </a:lnSpc>
              <a:buFont typeface="Arial" panose="020B0604020202020204" pitchFamily="34" charset="0"/>
              <a:buChar char="•"/>
            </a:pPr>
            <a:r>
              <a:rPr lang="en-CA" altLang="en-US" dirty="0">
                <a:latin typeface="Arial"/>
                <a:cs typeface="Arial"/>
              </a:rPr>
              <a:t>Financial pressures / bills</a:t>
            </a:r>
            <a:endParaRPr lang="en-CA" dirty="0"/>
          </a:p>
          <a:p>
            <a:pPr marL="171450" indent="-171450">
              <a:lnSpc>
                <a:spcPct val="90000"/>
              </a:lnSpc>
              <a:buFont typeface="Arial" panose="020B0604020202020204" pitchFamily="34" charset="0"/>
              <a:buChar char="•"/>
            </a:pPr>
            <a:r>
              <a:rPr lang="en-CA" altLang="en-US" dirty="0">
                <a:latin typeface="Arial"/>
                <a:cs typeface="Arial"/>
              </a:rPr>
              <a:t>Being with other people who smoke</a:t>
            </a:r>
            <a:endParaRPr lang="en-CA" dirty="0"/>
          </a:p>
          <a:p>
            <a:pPr marL="171450" indent="-171450">
              <a:lnSpc>
                <a:spcPct val="90000"/>
              </a:lnSpc>
              <a:buFont typeface="Arial" panose="020B0604020202020204" pitchFamily="34" charset="0"/>
              <a:buChar char="•"/>
            </a:pPr>
            <a:r>
              <a:rPr lang="en-CA" altLang="en-US" dirty="0">
                <a:latin typeface="Arial"/>
                <a:cs typeface="Arial"/>
              </a:rPr>
              <a:t>Lack of structure / boredom </a:t>
            </a:r>
            <a:endParaRPr lang="en-CA" dirty="0"/>
          </a:p>
          <a:p>
            <a:pPr marL="171450" indent="-171450">
              <a:lnSpc>
                <a:spcPct val="90000"/>
              </a:lnSpc>
              <a:buFont typeface="Arial" panose="020B0604020202020204" pitchFamily="34" charset="0"/>
              <a:buChar char="•"/>
            </a:pPr>
            <a:r>
              <a:rPr lang="en-CA" altLang="en-US" dirty="0">
                <a:latin typeface="Arial"/>
                <a:cs typeface="Arial"/>
              </a:rPr>
              <a:t>Feeling stressed / anxious in social situations </a:t>
            </a:r>
            <a:endParaRPr lang="en-CA" dirty="0"/>
          </a:p>
          <a:p>
            <a:pPr marL="171450" indent="-171450">
              <a:lnSpc>
                <a:spcPct val="90000"/>
              </a:lnSpc>
              <a:buFont typeface="Arial" panose="020B0604020202020204" pitchFamily="34" charset="0"/>
              <a:buChar char="•"/>
            </a:pPr>
            <a:r>
              <a:rPr lang="en-CA" altLang="en-US" dirty="0">
                <a:latin typeface="Arial"/>
                <a:cs typeface="Arial"/>
              </a:rPr>
              <a:t>Feeling self-conscious (such as standing at bus stop)</a:t>
            </a:r>
            <a:endParaRPr lang="en-CA" dirty="0"/>
          </a:p>
          <a:p>
            <a:endParaRPr lang="en-GB" altLang="en-US" dirty="0"/>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6</a:t>
            </a:fld>
            <a:endParaRPr lang="en-US" dirty="0"/>
          </a:p>
        </p:txBody>
      </p:sp>
    </p:spTree>
    <p:extLst>
      <p:ext uri="{BB962C8B-B14F-4D97-AF65-F5344CB8AC3E}">
        <p14:creationId xmlns:p14="http://schemas.microsoft.com/office/powerpoint/2010/main" val="22612732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eaLnBrk="1" hangingPunct="1">
              <a:spcBef>
                <a:spcPct val="0"/>
              </a:spcBef>
              <a:buFont typeface="Arial" panose="020B0604020202020204" pitchFamily="34" charset="0"/>
              <a:buNone/>
            </a:pPr>
            <a:r>
              <a:rPr lang="en-GB" altLang="en-US" dirty="0"/>
              <a:t> [Read points on slide]</a:t>
            </a:r>
          </a:p>
          <a:p>
            <a:pPr marL="0" indent="0" eaLnBrk="1" hangingPunct="1">
              <a:spcBef>
                <a:spcPct val="0"/>
              </a:spcBef>
              <a:buFont typeface="Arial" panose="020B0604020202020204" pitchFamily="34" charset="0"/>
              <a:buNone/>
            </a:pPr>
            <a:r>
              <a:rPr lang="en-GB" altLang="en-US" dirty="0"/>
              <a:t> </a:t>
            </a:r>
          </a:p>
          <a:p>
            <a:endParaRPr lang="en-US" dirty="0"/>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7</a:t>
            </a:fld>
            <a:endParaRPr lang="en-US" dirty="0"/>
          </a:p>
        </p:txBody>
      </p:sp>
    </p:spTree>
    <p:extLst>
      <p:ext uri="{BB962C8B-B14F-4D97-AF65-F5344CB8AC3E}">
        <p14:creationId xmlns:p14="http://schemas.microsoft.com/office/powerpoint/2010/main" val="12454010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pPr algn="l"/>
            <a:r>
              <a:rPr lang="en-US" sz="1200" b="1" dirty="0">
                <a:latin typeface="Arial" panose="020B0604020202020204" pitchFamily="34" charset="0"/>
                <a:cs typeface="Arial" panose="020B0604020202020204" pitchFamily="34" charset="0"/>
              </a:rPr>
              <a:t>Post-discharge follow-up support (-7 days, 28 days, +)</a:t>
            </a:r>
          </a:p>
          <a:p>
            <a:pPr marL="0" indent="0" fontAlgn="base">
              <a:buNone/>
            </a:pPr>
            <a:endParaRPr lang="en-US" sz="1200" b="0" i="0" dirty="0">
              <a:solidFill>
                <a:srgbClr val="000000"/>
              </a:solidFill>
              <a:effectLst/>
              <a:latin typeface="Arial" panose="020B0604020202020204" pitchFamily="34" charset="0"/>
              <a:cs typeface="Arial" panose="020B0604020202020204" pitchFamily="34" charset="0"/>
            </a:endParaRPr>
          </a:p>
          <a:p>
            <a:pPr marL="0" indent="0" fontAlgn="base">
              <a:buNone/>
            </a:pPr>
            <a:r>
              <a:rPr lang="en-US" sz="1200" b="0" i="0" dirty="0">
                <a:solidFill>
                  <a:srgbClr val="000000"/>
                </a:solidFill>
                <a:effectLst/>
                <a:latin typeface="Arial" panose="020B0604020202020204" pitchFamily="34" charset="0"/>
                <a:cs typeface="Arial" panose="020B0604020202020204" pitchFamily="34" charset="0"/>
              </a:rPr>
              <a:t>In this last module we are going to look at the post-discharge follow-up contacts that are prat of the post-discharge Care Bundle.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CA" sz="1200" i="1" dirty="0">
              <a:effectLst/>
              <a:latin typeface="Arial" panose="020B0604020202020204" pitchFamily="34" charset="0"/>
              <a:cs typeface="Arial" panose="020B0604020202020204" pitchFamily="34"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n-CA" sz="1200" i="1" dirty="0">
                <a:effectLst/>
                <a:latin typeface="Arial" panose="020B0604020202020204" pitchFamily="34" charset="0"/>
                <a:cs typeface="Arial" panose="020B0604020202020204" pitchFamily="34" charset="0"/>
              </a:rPr>
              <a:t>Returning home after a hospital stay can be challenging due to ongoing illness, recovery. Additionally, this can be a period in which there is an elevated risk of relapse</a:t>
            </a:r>
            <a:r>
              <a:rPr lang="en-CA" sz="1200" i="0" dirty="0">
                <a:effectLst/>
                <a:latin typeface="Arial" panose="020B0604020202020204" pitchFamily="34" charset="0"/>
                <a:cs typeface="Arial" panose="020B0604020202020204" pitchFamily="34" charset="0"/>
              </a:rPr>
              <a:t> </a:t>
            </a:r>
            <a:r>
              <a:rPr lang="en-CA" sz="1200" i="1" dirty="0">
                <a:effectLst/>
                <a:latin typeface="Arial" panose="020B0604020202020204" pitchFamily="34" charset="0"/>
                <a:cs typeface="Arial" panose="020B0604020202020204" pitchFamily="34" charset="0"/>
              </a:rPr>
              <a:t>to smoking, as patients return to their regular routines and the environments where they have</a:t>
            </a:r>
            <a:r>
              <a:rPr lang="en-CA" sz="1200" i="0" dirty="0">
                <a:effectLst/>
                <a:latin typeface="Arial" panose="020B0604020202020204" pitchFamily="34" charset="0"/>
                <a:cs typeface="Arial" panose="020B0604020202020204" pitchFamily="34" charset="0"/>
              </a:rPr>
              <a:t> </a:t>
            </a:r>
            <a:r>
              <a:rPr lang="en-CA" sz="1200" i="1" dirty="0">
                <a:effectLst/>
                <a:latin typeface="Arial" panose="020B0604020202020204" pitchFamily="34" charset="0"/>
                <a:cs typeface="Arial" panose="020B0604020202020204" pitchFamily="34" charset="0"/>
              </a:rPr>
              <a:t>smoked in the past. Furthermore, the stress of illness and hospitalisation may affect the patient’s</a:t>
            </a:r>
            <a:r>
              <a:rPr lang="en-CA" sz="1200" i="0" dirty="0">
                <a:effectLst/>
                <a:latin typeface="Arial" panose="020B0604020202020204" pitchFamily="34" charset="0"/>
                <a:cs typeface="Arial" panose="020B0604020202020204" pitchFamily="34" charset="0"/>
              </a:rPr>
              <a:t> </a:t>
            </a:r>
            <a:r>
              <a:rPr lang="en-CA" sz="1200" i="1" dirty="0">
                <a:effectLst/>
                <a:latin typeface="Arial" panose="020B0604020202020204" pitchFamily="34" charset="0"/>
                <a:cs typeface="Arial" panose="020B0604020202020204" pitchFamily="34" charset="0"/>
              </a:rPr>
              <a:t>motivation to remain smokefree or be a trigger for smoking. Patients may be struggling with withdrawal symptoms or urges to smoke.</a:t>
            </a:r>
            <a:endParaRPr lang="en-CA" sz="1200" dirty="0">
              <a:effectLst/>
              <a:latin typeface="Arial" panose="020B0604020202020204" pitchFamily="34" charset="0"/>
              <a:cs typeface="Arial" panose="020B0604020202020204" pitchFamily="34" charset="0"/>
            </a:endParaRPr>
          </a:p>
          <a:p>
            <a:endParaRPr lang="en-CA" sz="1200" dirty="0">
              <a:effectLst/>
              <a:latin typeface="Arial" panose="020B0604020202020204" pitchFamily="34" charset="0"/>
              <a:cs typeface="Arial" panose="020B0604020202020204" pitchFamily="34"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n-US" sz="1200" b="0" i="0" dirty="0">
                <a:solidFill>
                  <a:srgbClr val="000000"/>
                </a:solidFill>
                <a:effectLst/>
                <a:latin typeface="Arial" panose="020B0604020202020204" pitchFamily="34" charset="0"/>
                <a:cs typeface="Arial" panose="020B0604020202020204" pitchFamily="34" charset="0"/>
              </a:rPr>
              <a:t>The national pathway includes a follow-up call 7-14 days following discharge from hospital and 28 days following discharge from hospital. The ere is a window of -3 or +14 days that can be used. </a:t>
            </a:r>
          </a:p>
          <a:p>
            <a:pPr marL="0" indent="0" fontAlgn="base">
              <a:buNone/>
            </a:pPr>
            <a:endParaRPr lang="en-US" sz="1200" b="0" i="0" dirty="0">
              <a:solidFill>
                <a:srgbClr val="000000"/>
              </a:solidFill>
              <a:effectLst/>
              <a:latin typeface="Arial" panose="020B0604020202020204" pitchFamily="34" charset="0"/>
              <a:cs typeface="Arial" panose="020B0604020202020204" pitchFamily="34" charset="0"/>
            </a:endParaRPr>
          </a:p>
          <a:p>
            <a:pPr marL="0" indent="0" fontAlgn="base">
              <a:buNone/>
            </a:pPr>
            <a:r>
              <a:rPr lang="en-US" sz="1200" b="0" i="0" dirty="0">
                <a:solidFill>
                  <a:srgbClr val="000000"/>
                </a:solidFill>
                <a:effectLst/>
                <a:latin typeface="Arial" panose="020B0604020202020204" pitchFamily="34" charset="0"/>
                <a:cs typeface="Arial" panose="020B0604020202020204" pitchFamily="34" charset="0"/>
              </a:rPr>
              <a:t>Some services may have additional post-discharge contacts and a follow-up contact at 12 weeks is a best practice. </a:t>
            </a:r>
          </a:p>
          <a:p>
            <a:pPr marL="0" indent="0" fontAlgn="base">
              <a:buNone/>
            </a:pPr>
            <a:br>
              <a:rPr lang="en-US" sz="1200" b="0" i="0" dirty="0">
                <a:solidFill>
                  <a:srgbClr val="000000"/>
                </a:solidFill>
                <a:effectLst/>
                <a:latin typeface="Arial" panose="020B0604020202020204" pitchFamily="34" charset="0"/>
                <a:cs typeface="Arial" panose="020B0604020202020204" pitchFamily="34" charset="0"/>
              </a:rPr>
            </a:br>
            <a:r>
              <a:rPr lang="en-US" sz="1200" b="0" i="0" dirty="0">
                <a:solidFill>
                  <a:srgbClr val="000000"/>
                </a:solidFill>
                <a:effectLst/>
                <a:latin typeface="Arial" panose="020B0604020202020204" pitchFamily="34" charset="0"/>
                <a:cs typeface="Arial" panose="020B0604020202020204" pitchFamily="34" charset="0"/>
              </a:rPr>
              <a:t>The follow-up contacts serve a  few specific purposes:</a:t>
            </a:r>
          </a:p>
          <a:p>
            <a:pPr marL="0" indent="0" fontAlgn="base">
              <a:buNone/>
            </a:pPr>
            <a:endParaRPr lang="en-US" sz="1200" b="0" i="0" dirty="0">
              <a:solidFill>
                <a:srgbClr val="000000"/>
              </a:solidFill>
              <a:effectLst/>
              <a:latin typeface="Arial" panose="020B0604020202020204" pitchFamily="34" charset="0"/>
              <a:cs typeface="Arial" panose="020B0604020202020204" pitchFamily="34" charset="0"/>
            </a:endParaRPr>
          </a:p>
          <a:p>
            <a:pPr marL="0" indent="0" fontAlgn="base">
              <a:buNone/>
            </a:pPr>
            <a:r>
              <a:rPr lang="en-US" sz="1200" b="0" i="0" dirty="0">
                <a:solidFill>
                  <a:srgbClr val="000000"/>
                </a:solidFill>
                <a:effectLst/>
                <a:latin typeface="Arial" panose="020B0604020202020204" pitchFamily="34" charset="0"/>
                <a:cs typeface="Arial" panose="020B0604020202020204" pitchFamily="34" charset="0"/>
              </a:rPr>
              <a:t>1- For those who set a goal of stopping or reducing and were referred to community support., the call will be used to ensure the patient has been able to connect to the community-based service, has supply of stop smoking medications/aids. </a:t>
            </a:r>
          </a:p>
          <a:p>
            <a:pPr marL="228600" indent="-228600" fontAlgn="base">
              <a:buAutoNum type="arabicParenR"/>
            </a:pPr>
            <a:endParaRPr lang="en-US" sz="1200" b="0" i="0" dirty="0">
              <a:solidFill>
                <a:srgbClr val="000000"/>
              </a:solidFill>
              <a:effectLst/>
              <a:latin typeface="Arial" panose="020B0604020202020204" pitchFamily="34" charset="0"/>
              <a:cs typeface="Arial" panose="020B0604020202020204" pitchFamily="34" charset="0"/>
            </a:endParaRPr>
          </a:p>
          <a:p>
            <a:r>
              <a:rPr lang="en-CA" sz="1200" i="0" dirty="0">
                <a:effectLst/>
                <a:latin typeface="Arial" panose="020B0604020202020204" pitchFamily="34" charset="0"/>
                <a:cs typeface="Arial" panose="020B0604020202020204" pitchFamily="34" charset="0"/>
              </a:rPr>
              <a:t>Stopping smoking is also more difficult for those who are more dependent on tobacco, and those with mental ill health, co-addictions and other people in the home that smoke. Everyone that stops smoking remains prone to relapse. Figure depicts the likelihood of relapse within the first year of stopping. Of those who choose to go smokefree without any treatment or support, 75% will relapse in the first week, making this a critical period.</a:t>
            </a:r>
          </a:p>
          <a:p>
            <a:endParaRPr lang="en-CA" sz="1200" i="0" dirty="0">
              <a:effectLst/>
              <a:latin typeface="Arial" panose="020B0604020202020204" pitchFamily="34" charset="0"/>
              <a:cs typeface="Arial" panose="020B0604020202020204" pitchFamily="34" charset="0"/>
            </a:endParaRPr>
          </a:p>
          <a:p>
            <a:r>
              <a:rPr lang="en-CA" sz="1200" i="0" dirty="0">
                <a:effectLst/>
                <a:latin typeface="Arial" panose="020B0604020202020204" pitchFamily="34" charset="0"/>
                <a:cs typeface="Arial" panose="020B0604020202020204" pitchFamily="34" charset="0"/>
              </a:rPr>
              <a:t>Once patients are smokefree for two to three months their risk of relapse is much lower – but by no means gone. Patients who stay smokefree for at least 12‐months have a 35% lifetime probability of relapse.</a:t>
            </a:r>
          </a:p>
          <a:p>
            <a:endParaRPr lang="en-CA" sz="1200" i="0" dirty="0">
              <a:effectLst/>
              <a:latin typeface="Arial" panose="020B0604020202020204" pitchFamily="34" charset="0"/>
              <a:cs typeface="Arial" panose="020B0604020202020204" pitchFamily="34" charset="0"/>
            </a:endParaRPr>
          </a:p>
          <a:p>
            <a:r>
              <a:rPr lang="en-US" sz="1200" dirty="0">
                <a:latin typeface="Arial" panose="020B0604020202020204" pitchFamily="34" charset="0"/>
                <a:cs typeface="Arial" panose="020B0604020202020204" pitchFamily="34" charset="0"/>
              </a:rPr>
              <a:t>We want to ensure that those patients who are doing well with stopping or reducing have the appropriate support following discharge from hospital. </a:t>
            </a:r>
          </a:p>
          <a:p>
            <a:endParaRPr lang="en-US" sz="1200" b="0" i="0" dirty="0">
              <a:solidFill>
                <a:srgbClr val="000000"/>
              </a:solidFill>
              <a:effectLst/>
              <a:latin typeface="Arial" panose="020B0604020202020204" pitchFamily="34" charset="0"/>
              <a:cs typeface="Arial" panose="020B0604020202020204" pitchFamily="34" charset="0"/>
            </a:endParaRPr>
          </a:p>
          <a:p>
            <a:r>
              <a:rPr lang="en-US" sz="1200" b="0" i="0" dirty="0">
                <a:solidFill>
                  <a:srgbClr val="000000"/>
                </a:solidFill>
                <a:effectLst/>
                <a:latin typeface="Arial" panose="020B0604020202020204" pitchFamily="34" charset="0"/>
                <a:cs typeface="Arial" panose="020B0604020202020204" pitchFamily="34" charset="0"/>
              </a:rPr>
              <a:t>2 - For those who were not engaging in a reduction or stop smoking at the time of discharge it is an opportunity to reassess their interest in accessing support and link them.  There will be some patients who were not able to commit to stopping at the time of discharge that may be interested in referral and stopping. </a:t>
            </a:r>
          </a:p>
          <a:p>
            <a:endParaRPr lang="en-US" sz="1200" b="0" i="0" dirty="0">
              <a:solidFill>
                <a:srgbClr val="000000"/>
              </a:solidFill>
              <a:effectLst/>
              <a:latin typeface="Arial" panose="020B0604020202020204" pitchFamily="34" charset="0"/>
              <a:cs typeface="Arial" panose="020B0604020202020204" pitchFamily="34" charset="0"/>
            </a:endParaRPr>
          </a:p>
          <a:p>
            <a:r>
              <a:rPr lang="en-US" sz="1200" b="0" i="0" dirty="0">
                <a:solidFill>
                  <a:srgbClr val="000000"/>
                </a:solidFill>
                <a:effectLst/>
                <a:latin typeface="Arial" panose="020B0604020202020204" pitchFamily="34" charset="0"/>
                <a:cs typeface="Arial" panose="020B0604020202020204" pitchFamily="34" charset="0"/>
              </a:rPr>
              <a:t>3 - At the 28-day follow-up we measure self-reported and co-verified smoking status for the local and national reporting purposes. These are the key data measurement points for measuring the impact of the national tobacco dependence service on patients' rates of stopping </a:t>
            </a:r>
          </a:p>
          <a:p>
            <a:pPr marL="0" indent="0" fontAlgn="base">
              <a:buNone/>
            </a:pPr>
            <a:endParaRPr lang="en-US" sz="2000" b="0" i="0" dirty="0">
              <a:solidFill>
                <a:srgbClr val="000000"/>
              </a:solidFill>
              <a:effectLst/>
              <a:latin typeface="Arial" panose="020B0604020202020204" pitchFamily="34" charset="0"/>
              <a:cs typeface="Arial" panose="020B0604020202020204" pitchFamily="34" charset="0"/>
            </a:endParaRPr>
          </a:p>
          <a:p>
            <a:pPr marL="0" indent="0" fontAlgn="base">
              <a:buNone/>
            </a:pPr>
            <a:endParaRPr lang="en-US" b="0" i="0" dirty="0">
              <a:solidFill>
                <a:srgbClr val="000000"/>
              </a:solidFill>
              <a:effectLst/>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8</a:t>
            </a:fld>
            <a:endParaRPr lang="en-US" dirty="0"/>
          </a:p>
        </p:txBody>
      </p:sp>
    </p:spTree>
    <p:extLst>
      <p:ext uri="{BB962C8B-B14F-4D97-AF65-F5344CB8AC3E}">
        <p14:creationId xmlns:p14="http://schemas.microsoft.com/office/powerpoint/2010/main" val="21451752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25000" lnSpcReduction="20000"/>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sz="1200" b="0" i="0" dirty="0">
                <a:solidFill>
                  <a:srgbClr val="000000"/>
                </a:solidFill>
                <a:effectLst/>
                <a:latin typeface="Arial" panose="020B0604020202020204" pitchFamily="34" charset="0"/>
                <a:cs typeface="Arial" panose="020B0604020202020204" pitchFamily="34" charset="0"/>
              </a:rPr>
              <a:t>The checklist for the post-discharge telephone follow-up is shown here and is found in the STP and Day 2 Handout 1 . This phone call should  be completed 7 to 14 days following discharge from hospital  with all patients, regardless of weather they were referred to follow-up support.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sz="1200" b="0" i="0" dirty="0">
              <a:solidFill>
                <a:srgbClr val="000000"/>
              </a:solidFill>
              <a:effectLst/>
              <a:latin typeface="Arial" panose="020B0604020202020204" pitchFamily="34" charset="0"/>
              <a:cs typeface="Arial" panose="020B0604020202020204" pitchFamily="34"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n-US" sz="1200" b="1" i="0" dirty="0">
                <a:solidFill>
                  <a:schemeClr val="accent5">
                    <a:lumMod val="75000"/>
                  </a:schemeClr>
                </a:solidFill>
                <a:effectLst/>
                <a:latin typeface="Arial" panose="020B0604020202020204" pitchFamily="34" charset="0"/>
                <a:cs typeface="Arial" panose="020B0604020202020204" pitchFamily="34" charset="0"/>
              </a:rPr>
              <a:t>1. Establish rapport and explain reason for call</a:t>
            </a:r>
          </a:p>
          <a:p>
            <a:pPr marL="430213" indent="-228600" algn="l" rtl="0" fontAlgn="base">
              <a:lnSpc>
                <a:spcPct val="229000"/>
              </a:lnSpc>
              <a:spcBef>
                <a:spcPts val="1100"/>
              </a:spcBef>
              <a:spcAft>
                <a:spcPts val="0"/>
              </a:spcAft>
              <a:buAutoNum type="arabicPeriod"/>
              <a:tabLst>
                <a:tab pos="1630363" algn="l"/>
              </a:tabLst>
            </a:pPr>
            <a:endParaRPr lang="en-US" sz="1200" i="1" dirty="0">
              <a:solidFill>
                <a:schemeClr val="accent5">
                  <a:lumMod val="75000"/>
                </a:schemeClr>
              </a:solidFill>
              <a:effectLst/>
              <a:latin typeface="Arial" panose="020B0604020202020204" pitchFamily="34" charset="0"/>
              <a:cs typeface="Arial" panose="020B0604020202020204" pitchFamily="34" charset="0"/>
            </a:endParaRPr>
          </a:p>
          <a:p>
            <a:r>
              <a:rPr lang="en-CA" sz="1200" i="1" dirty="0">
                <a:effectLst/>
                <a:latin typeface="Arial" panose="020B0604020202020204" pitchFamily="34" charset="0"/>
                <a:cs typeface="Arial" panose="020B0604020202020204" pitchFamily="34" charset="0"/>
              </a:rPr>
              <a:t>Let the patient know the Tobacco Dependence Team calls all patients they meet whilst in hospital to see how they are doing now that they have returned home.</a:t>
            </a:r>
          </a:p>
          <a:p>
            <a:r>
              <a:rPr lang="en-CA" sz="1200" i="1" dirty="0">
                <a:solidFill>
                  <a:srgbClr val="CD009A"/>
                </a:solidFill>
                <a:effectLst/>
                <a:latin typeface="Arial" panose="020B0604020202020204" pitchFamily="34" charset="0"/>
                <a:cs typeface="Arial" panose="020B0604020202020204" pitchFamily="34" charset="0"/>
              </a:rPr>
              <a:t>“Hi ________. It’s ___________ from the Tobacco Dependence Team at the _________ trust. How are you? We are calling to see how you have been getting on since your return home. It’s important for us to ensure you are getting on well and have the support you need to stop smoking or reduce your smoking.”</a:t>
            </a:r>
          </a:p>
          <a:p>
            <a:endParaRPr lang="en-CA" sz="1200" b="1" i="1" dirty="0">
              <a:solidFill>
                <a:srgbClr val="CD009A"/>
              </a:solidFill>
              <a:effectLst/>
              <a:latin typeface="Arial" panose="020B0604020202020204" pitchFamily="34" charset="0"/>
              <a:cs typeface="Arial" panose="020B0604020202020204" pitchFamily="34" charset="0"/>
            </a:endParaRPr>
          </a:p>
          <a:p>
            <a:r>
              <a:rPr lang="en-US" sz="1200" b="1" i="0" dirty="0">
                <a:solidFill>
                  <a:schemeClr val="accent5">
                    <a:lumMod val="75000"/>
                  </a:schemeClr>
                </a:solidFill>
                <a:latin typeface="Arial" panose="020B0604020202020204" pitchFamily="34" charset="0"/>
                <a:cs typeface="Arial" panose="020B0604020202020204" pitchFamily="34" charset="0"/>
              </a:rPr>
              <a:t>2. Assess smoking status and reassess smokefree goals</a:t>
            </a:r>
          </a:p>
          <a:p>
            <a:pPr marL="430213" indent="-228600" algn="l" rtl="0" fontAlgn="base">
              <a:lnSpc>
                <a:spcPct val="229000"/>
              </a:lnSpc>
              <a:spcBef>
                <a:spcPts val="1100"/>
              </a:spcBef>
              <a:spcAft>
                <a:spcPts val="0"/>
              </a:spcAft>
              <a:buAutoNum type="arabicPeriod" startAt="2"/>
              <a:tabLst>
                <a:tab pos="1630363" algn="l"/>
              </a:tabLst>
            </a:pPr>
            <a:endParaRPr lang="en-US" sz="1200" i="1" dirty="0">
              <a:solidFill>
                <a:schemeClr val="accent5">
                  <a:lumMod val="75000"/>
                </a:schemeClr>
              </a:solidFill>
              <a:latin typeface="Arial" panose="020B0604020202020204" pitchFamily="34" charset="0"/>
              <a:cs typeface="Arial" panose="020B0604020202020204" pitchFamily="34" charset="0"/>
            </a:endParaRPr>
          </a:p>
          <a:p>
            <a:r>
              <a:rPr lang="en-CA" sz="1200" i="0" dirty="0">
                <a:effectLst/>
                <a:latin typeface="Arial" panose="020B0604020202020204" pitchFamily="34" charset="0"/>
                <a:cs typeface="Arial" panose="020B0604020202020204" pitchFamily="34" charset="0"/>
              </a:rPr>
              <a:t>You will want to ask about smoking status and discuss the response.</a:t>
            </a:r>
          </a:p>
          <a:p>
            <a:endParaRPr lang="en-CA" sz="1200" i="1" dirty="0">
              <a:effectLst/>
              <a:latin typeface="Arial" panose="020B0604020202020204" pitchFamily="34" charset="0"/>
              <a:cs typeface="Arial" panose="020B0604020202020204" pitchFamily="34" charset="0"/>
            </a:endParaRPr>
          </a:p>
          <a:p>
            <a:r>
              <a:rPr lang="en-CA" sz="1200" b="1" i="0" dirty="0">
                <a:effectLst/>
                <a:latin typeface="Arial" panose="020B0604020202020204" pitchFamily="34" charset="0"/>
                <a:cs typeface="Arial" panose="020B0604020202020204" pitchFamily="34" charset="0"/>
              </a:rPr>
              <a:t>For patients who were engaged in long-term abstinence attempts you can ask:</a:t>
            </a:r>
          </a:p>
          <a:p>
            <a:r>
              <a:rPr lang="en-CA" sz="1200" i="1" dirty="0">
                <a:solidFill>
                  <a:srgbClr val="CD009A"/>
                </a:solidFill>
                <a:effectLst/>
                <a:latin typeface="Arial" panose="020B0604020202020204" pitchFamily="34" charset="0"/>
                <a:cs typeface="Arial" panose="020B0604020202020204" pitchFamily="34" charset="0"/>
              </a:rPr>
              <a:t>“How are you getting on, have you managed to stay smokefree since leaving hospital?” </a:t>
            </a:r>
            <a:r>
              <a:rPr lang="en-CA" sz="1200" i="1" dirty="0">
                <a:effectLst/>
                <a:latin typeface="Arial" panose="020B0604020202020204" pitchFamily="34" charset="0"/>
                <a:cs typeface="Arial" panose="020B0604020202020204" pitchFamily="34" charset="0"/>
              </a:rPr>
              <a:t>or</a:t>
            </a:r>
          </a:p>
          <a:p>
            <a:r>
              <a:rPr lang="en-CA" sz="1200" i="1" dirty="0">
                <a:solidFill>
                  <a:srgbClr val="CD009A"/>
                </a:solidFill>
                <a:effectLst/>
                <a:latin typeface="Arial" panose="020B0604020202020204" pitchFamily="34" charset="0"/>
                <a:cs typeface="Arial" panose="020B0604020202020204" pitchFamily="34" charset="0"/>
              </a:rPr>
              <a:t>“How have you been getting on with not smoking since being discharged from hospital?”</a:t>
            </a:r>
          </a:p>
          <a:p>
            <a:endParaRPr lang="en-CA" sz="1200" i="1" dirty="0">
              <a:solidFill>
                <a:srgbClr val="CD009A"/>
              </a:solidFill>
              <a:effectLst/>
              <a:latin typeface="Arial" panose="020B0604020202020204" pitchFamily="34" charset="0"/>
              <a:cs typeface="Arial" panose="020B0604020202020204" pitchFamily="34" charset="0"/>
            </a:endParaRPr>
          </a:p>
          <a:p>
            <a:r>
              <a:rPr lang="en-CA" sz="1200" b="1" i="0" dirty="0">
                <a:effectLst/>
                <a:latin typeface="Arial" panose="020B0604020202020204" pitchFamily="34" charset="0"/>
                <a:cs typeface="Arial" panose="020B0604020202020204" pitchFamily="34" charset="0"/>
              </a:rPr>
              <a:t>If the patient has remained abstinent:</a:t>
            </a:r>
          </a:p>
          <a:p>
            <a:pPr marL="171450" indent="-171450">
              <a:buFont typeface="Arial" panose="020B0604020202020204" pitchFamily="34" charset="0"/>
              <a:buChar char="•"/>
            </a:pPr>
            <a:r>
              <a:rPr lang="en-CA" sz="1200" i="0" dirty="0">
                <a:effectLst/>
                <a:latin typeface="Arial" panose="020B0604020202020204" pitchFamily="34" charset="0"/>
                <a:cs typeface="Arial" panose="020B0604020202020204" pitchFamily="34" charset="0"/>
              </a:rPr>
              <a:t>Congratulate and praise them on their progress to date.</a:t>
            </a:r>
          </a:p>
          <a:p>
            <a:pPr marL="171450" indent="-171450">
              <a:buFont typeface="Arial" panose="020B0604020202020204" pitchFamily="34" charset="0"/>
              <a:buChar char="•"/>
            </a:pPr>
            <a:r>
              <a:rPr lang="en-CA" sz="1200" i="0" dirty="0">
                <a:effectLst/>
                <a:latin typeface="Arial" panose="020B0604020202020204" pitchFamily="34" charset="0"/>
                <a:cs typeface="Arial" panose="020B0604020202020204" pitchFamily="34" charset="0"/>
              </a:rPr>
              <a:t>Reinforce the importance of staying smokefree and not having one even one puff on a cigarette.</a:t>
            </a:r>
          </a:p>
          <a:p>
            <a:pPr marL="171450" indent="-171450">
              <a:buFont typeface="Arial" panose="020B0604020202020204" pitchFamily="34" charset="0"/>
              <a:buChar char="•"/>
            </a:pPr>
            <a:r>
              <a:rPr lang="en-CA" sz="1200" i="0" dirty="0">
                <a:effectLst/>
                <a:latin typeface="Arial" panose="020B0604020202020204" pitchFamily="34" charset="0"/>
                <a:cs typeface="Arial" panose="020B0604020202020204" pitchFamily="34" charset="0"/>
              </a:rPr>
              <a:t>Advise the patient that most people who relapse go back to smoking in the first few weeks after stopping and that managing not to smoke at all makes their chances of becoming permanently smokefree much higher.</a:t>
            </a:r>
          </a:p>
          <a:p>
            <a:endParaRPr lang="en-CA" sz="1200" i="1" dirty="0">
              <a:effectLst/>
              <a:latin typeface="Arial" panose="020B0604020202020204" pitchFamily="34" charset="0"/>
              <a:cs typeface="Arial" panose="020B0604020202020204" pitchFamily="34" charset="0"/>
            </a:endParaRPr>
          </a:p>
          <a:p>
            <a:r>
              <a:rPr lang="en-CA" sz="1200" b="1" i="0" dirty="0">
                <a:effectLst/>
                <a:latin typeface="Arial" panose="020B0604020202020204" pitchFamily="34" charset="0"/>
                <a:cs typeface="Arial" panose="020B0604020202020204" pitchFamily="34" charset="0"/>
              </a:rPr>
              <a:t>If the patient has had a slip(s) (had a few cigarettes but not returned to regular smoking):</a:t>
            </a:r>
          </a:p>
          <a:p>
            <a:pPr marL="171450" indent="-171450">
              <a:buFont typeface="Arial" panose="020B0604020202020204" pitchFamily="34" charset="0"/>
              <a:buChar char="•"/>
            </a:pPr>
            <a:r>
              <a:rPr lang="en-CA" sz="1200" i="1" dirty="0">
                <a:effectLst/>
                <a:latin typeface="Arial" panose="020B0604020202020204" pitchFamily="34" charset="0"/>
                <a:cs typeface="Arial" panose="020B0604020202020204" pitchFamily="34" charset="0"/>
              </a:rPr>
              <a:t>Acknowledge the effort made, especially for more dependent people who smoke. However, also reinforce the rationale of complete abstinence, as having the occasional cigarette makes withdrawal worse and reduces the likelihood of stopping.</a:t>
            </a:r>
          </a:p>
          <a:p>
            <a:pPr marL="171450" indent="-171450">
              <a:buFont typeface="Arial" panose="020B0604020202020204" pitchFamily="34" charset="0"/>
              <a:buChar char="•"/>
            </a:pPr>
            <a:r>
              <a:rPr lang="en-CA" sz="1200" i="1" dirty="0">
                <a:effectLst/>
                <a:latin typeface="Arial" panose="020B0604020202020204" pitchFamily="34" charset="0"/>
                <a:cs typeface="Arial" panose="020B0604020202020204" pitchFamily="34" charset="0"/>
              </a:rPr>
              <a:t>Learn about the details of the patient’s smoking (when, where and why). Provide brief advice and ensure they are seen by follow-up support.</a:t>
            </a:r>
          </a:p>
          <a:p>
            <a:endParaRPr lang="en-CA" sz="1200" i="1" dirty="0">
              <a:effectLst/>
              <a:latin typeface="Arial" panose="020B0604020202020204" pitchFamily="34" charset="0"/>
              <a:cs typeface="Arial" panose="020B0604020202020204" pitchFamily="34" charset="0"/>
            </a:endParaRPr>
          </a:p>
          <a:p>
            <a:r>
              <a:rPr lang="en-CA" sz="1200" b="1" i="0" dirty="0">
                <a:effectLst/>
                <a:latin typeface="Arial" panose="020B0604020202020204" pitchFamily="34" charset="0"/>
                <a:cs typeface="Arial" panose="020B0604020202020204" pitchFamily="34" charset="0"/>
              </a:rPr>
              <a:t>If the patient has relapsed (returned to regular smoking):</a:t>
            </a:r>
          </a:p>
          <a:p>
            <a:pPr marL="171450" indent="-171450">
              <a:buFont typeface="Arial" panose="020B0604020202020204" pitchFamily="34" charset="0"/>
              <a:buChar char="•"/>
            </a:pPr>
            <a:r>
              <a:rPr lang="en-CA" sz="1200" i="0" dirty="0">
                <a:effectLst/>
                <a:latin typeface="Arial" panose="020B0604020202020204" pitchFamily="34" charset="0"/>
                <a:cs typeface="Arial" panose="020B0604020202020204" pitchFamily="34" charset="0"/>
              </a:rPr>
              <a:t>It will not be uncommon for patients who expressed initial interest in </a:t>
            </a:r>
            <a:r>
              <a:rPr lang="en-US" dirty="0"/>
              <a:t>stopping</a:t>
            </a:r>
            <a:r>
              <a:rPr lang="en-CA" sz="1200" i="0" dirty="0">
                <a:effectLst/>
                <a:latin typeface="Arial" panose="020B0604020202020204" pitchFamily="34" charset="0"/>
                <a:cs typeface="Arial" panose="020B0604020202020204" pitchFamily="34" charset="0"/>
              </a:rPr>
              <a:t> to change their mind or feel a lack of confidence in their ability to quit. It can be helpful to understand the challenges of stopping and provide non-judgmental support and encouragement. Often just a few minutes speaking to a trained practitioner can assist with boosting patient confidence and help them stay on track with the plan for staying smokefree.</a:t>
            </a:r>
          </a:p>
          <a:p>
            <a:endParaRPr lang="en-CA" sz="1200" i="0" dirty="0">
              <a:effectLst/>
              <a:latin typeface="Arial" panose="020B0604020202020204" pitchFamily="34" charset="0"/>
              <a:cs typeface="Arial" panose="020B0604020202020204" pitchFamily="34" charset="0"/>
            </a:endParaRPr>
          </a:p>
          <a:p>
            <a:r>
              <a:rPr lang="en-CA" sz="1200" b="1" i="0" dirty="0">
                <a:effectLst/>
                <a:latin typeface="Arial" panose="020B0604020202020204" pitchFamily="34" charset="0"/>
                <a:cs typeface="Arial" panose="020B0604020202020204" pitchFamily="34" charset="0"/>
              </a:rPr>
              <a:t>For patients not engaged in becoming smokefree:</a:t>
            </a:r>
          </a:p>
          <a:p>
            <a:r>
              <a:rPr lang="en-CA" sz="1200" i="1" dirty="0">
                <a:solidFill>
                  <a:srgbClr val="CD009A"/>
                </a:solidFill>
                <a:effectLst/>
                <a:latin typeface="Arial" panose="020B0604020202020204" pitchFamily="34" charset="0"/>
                <a:cs typeface="Arial" panose="020B0604020202020204" pitchFamily="34" charset="0"/>
              </a:rPr>
              <a:t>“How many cigarettes a day are you smoking at the moment?”</a:t>
            </a:r>
          </a:p>
          <a:p>
            <a:r>
              <a:rPr lang="en-CA" sz="1200" i="1" dirty="0">
                <a:solidFill>
                  <a:srgbClr val="CD009A"/>
                </a:solidFill>
                <a:effectLst/>
                <a:latin typeface="Arial" panose="020B0604020202020204" pitchFamily="34" charset="0"/>
                <a:cs typeface="Arial" panose="020B0604020202020204" pitchFamily="34" charset="0"/>
              </a:rPr>
              <a:t>“Have you attempted to reduce your smoking at all?”</a:t>
            </a:r>
          </a:p>
          <a:p>
            <a:r>
              <a:rPr lang="en-CA" sz="1200" i="0" dirty="0">
                <a:effectLst/>
                <a:latin typeface="Arial" panose="020B0604020202020204" pitchFamily="34" charset="0"/>
                <a:cs typeface="Arial" panose="020B0604020202020204" pitchFamily="34" charset="0"/>
              </a:rPr>
              <a:t>Provide advice and motivational intervention as appropriate.</a:t>
            </a:r>
          </a:p>
          <a:p>
            <a:endParaRPr lang="en-CA" sz="1200" i="1" dirty="0">
              <a:effectLst/>
              <a:latin typeface="Arial" panose="020B0604020202020204" pitchFamily="34" charset="0"/>
              <a:cs typeface="Arial" panose="020B0604020202020204" pitchFamily="34" charset="0"/>
            </a:endParaRPr>
          </a:p>
          <a:p>
            <a:r>
              <a:rPr lang="en-CA" sz="1200" b="1" i="0" dirty="0">
                <a:effectLst/>
                <a:latin typeface="Arial" panose="020B0604020202020204" pitchFamily="34" charset="0"/>
                <a:cs typeface="Arial" panose="020B0604020202020204" pitchFamily="34" charset="0"/>
              </a:rPr>
              <a:t>Assess their readiness to go smokefree:</a:t>
            </a:r>
          </a:p>
          <a:p>
            <a:r>
              <a:rPr lang="en-CA" sz="1200" i="1" dirty="0">
                <a:solidFill>
                  <a:srgbClr val="CD009A"/>
                </a:solidFill>
                <a:effectLst/>
                <a:latin typeface="Arial" panose="020B0604020202020204" pitchFamily="34" charset="0"/>
                <a:cs typeface="Arial" panose="020B0604020202020204" pitchFamily="34" charset="0"/>
              </a:rPr>
              <a:t>“Have you thought about our offer to support you </a:t>
            </a:r>
            <a:r>
              <a:rPr lang="en-CA" sz="1200" i="1">
                <a:solidFill>
                  <a:srgbClr val="CD009A"/>
                </a:solidFill>
                <a:effectLst/>
                <a:latin typeface="Arial" panose="020B0604020202020204" pitchFamily="34" charset="0"/>
                <a:cs typeface="Arial" panose="020B0604020202020204" pitchFamily="34" charset="0"/>
              </a:rPr>
              <a:t>with stopping </a:t>
            </a:r>
            <a:r>
              <a:rPr lang="en-CA" sz="1200" i="1" dirty="0">
                <a:solidFill>
                  <a:srgbClr val="CD009A"/>
                </a:solidFill>
                <a:effectLst/>
                <a:latin typeface="Arial" panose="020B0604020202020204" pitchFamily="34" charset="0"/>
                <a:cs typeface="Arial" panose="020B0604020202020204" pitchFamily="34" charset="0"/>
              </a:rPr>
              <a:t>smoking?”</a:t>
            </a:r>
          </a:p>
          <a:p>
            <a:r>
              <a:rPr lang="en-CA" sz="1200" i="0" dirty="0">
                <a:effectLst/>
                <a:latin typeface="Arial" panose="020B0604020202020204" pitchFamily="34" charset="0"/>
                <a:cs typeface="Arial" panose="020B0604020202020204" pitchFamily="34" charset="0"/>
              </a:rPr>
              <a:t>or</a:t>
            </a:r>
          </a:p>
          <a:p>
            <a:r>
              <a:rPr lang="en-CA" sz="1200" i="1" dirty="0">
                <a:solidFill>
                  <a:srgbClr val="CD009A"/>
                </a:solidFill>
                <a:effectLst/>
                <a:latin typeface="Arial" panose="020B0604020202020204" pitchFamily="34" charset="0"/>
                <a:cs typeface="Arial" panose="020B0604020202020204" pitchFamily="34" charset="0"/>
              </a:rPr>
              <a:t>“I did want to check to see how you are doing and let you know the offer of support is always here. We can also provide medications without cost and specialist support.”</a:t>
            </a:r>
          </a:p>
          <a:p>
            <a:r>
              <a:rPr lang="en-CA" sz="1200" i="1" dirty="0">
                <a:effectLst/>
                <a:latin typeface="Arial" panose="020B0604020202020204" pitchFamily="34" charset="0"/>
                <a:cs typeface="Arial" panose="020B0604020202020204" pitchFamily="34" charset="0"/>
              </a:rPr>
              <a:t>And respond as appropriate. Review options for follow-up support and initiate referral to stop smoking support as appropriate.</a:t>
            </a:r>
          </a:p>
          <a:p>
            <a:endParaRPr lang="en-CA" sz="1200" b="1" i="1" dirty="0">
              <a:solidFill>
                <a:schemeClr val="accent5">
                  <a:lumMod val="75000"/>
                </a:schemeClr>
              </a:solidFill>
              <a:effectLst/>
              <a:latin typeface="Arial" panose="020B0604020202020204" pitchFamily="34" charset="0"/>
              <a:cs typeface="Arial" panose="020B0604020202020204" pitchFamily="34" charset="0"/>
            </a:endParaRPr>
          </a:p>
          <a:p>
            <a:r>
              <a:rPr lang="en-CA" sz="1200" b="1" i="0" dirty="0">
                <a:solidFill>
                  <a:schemeClr val="accent5">
                    <a:lumMod val="75000"/>
                  </a:schemeClr>
                </a:solidFill>
                <a:effectLst/>
                <a:latin typeface="Arial" panose="020B0604020202020204" pitchFamily="34" charset="0"/>
                <a:cs typeface="Arial" panose="020B0604020202020204" pitchFamily="34" charset="0"/>
              </a:rPr>
              <a:t>3. </a:t>
            </a:r>
            <a:r>
              <a:rPr lang="en-US" sz="1200" b="1" i="0" dirty="0">
                <a:solidFill>
                  <a:schemeClr val="accent5">
                    <a:lumMod val="75000"/>
                  </a:schemeClr>
                </a:solidFill>
                <a:effectLst/>
                <a:latin typeface="Arial" panose="020B0604020202020204" pitchFamily="34" charset="0"/>
                <a:cs typeface="Arial" panose="020B0604020202020204" pitchFamily="34" charset="0"/>
              </a:rPr>
              <a:t>Assess medication use and supply level</a:t>
            </a:r>
          </a:p>
          <a:p>
            <a:pPr marL="201613" indent="0" algn="l" rtl="0" fontAlgn="base">
              <a:lnSpc>
                <a:spcPct val="220000"/>
              </a:lnSpc>
              <a:spcBef>
                <a:spcPts val="1700"/>
              </a:spcBef>
              <a:spcAft>
                <a:spcPts val="600"/>
              </a:spcAft>
              <a:buNone/>
              <a:tabLst>
                <a:tab pos="1630363" algn="l"/>
              </a:tabLst>
            </a:pPr>
            <a:endParaRPr lang="en-US" sz="1200" i="1" dirty="0">
              <a:solidFill>
                <a:schemeClr val="accent5">
                  <a:lumMod val="75000"/>
                </a:schemeClr>
              </a:solidFill>
              <a:effectLst/>
              <a:latin typeface="Arial" panose="020B0604020202020204" pitchFamily="34" charset="0"/>
              <a:cs typeface="Arial" panose="020B0604020202020204" pitchFamily="34" charset="0"/>
            </a:endParaRPr>
          </a:p>
          <a:p>
            <a:r>
              <a:rPr lang="en-CA" sz="1200" i="1" dirty="0">
                <a:solidFill>
                  <a:srgbClr val="CD009A"/>
                </a:solidFill>
                <a:effectLst/>
                <a:latin typeface="Arial" panose="020B0604020202020204" pitchFamily="34" charset="0"/>
                <a:cs typeface="Arial" panose="020B0604020202020204" pitchFamily="34" charset="0"/>
              </a:rPr>
              <a:t>“Have you been using the _______ (product) that was provided to you?”</a:t>
            </a:r>
          </a:p>
          <a:p>
            <a:r>
              <a:rPr lang="en-CA" sz="1200" i="1" dirty="0">
                <a:solidFill>
                  <a:srgbClr val="CD009A"/>
                </a:solidFill>
                <a:effectLst/>
                <a:latin typeface="Arial" panose="020B0604020202020204" pitchFamily="34" charset="0"/>
                <a:cs typeface="Arial" panose="020B0604020202020204" pitchFamily="34" charset="0"/>
              </a:rPr>
              <a:t>“How much medication supply do you have left?”</a:t>
            </a:r>
          </a:p>
          <a:p>
            <a:endParaRPr lang="en-CA" sz="1200" b="1" i="1" dirty="0">
              <a:solidFill>
                <a:srgbClr val="CD009A"/>
              </a:solidFill>
              <a:effectLst/>
              <a:latin typeface="Arial" panose="020B0604020202020204" pitchFamily="34" charset="0"/>
              <a:cs typeface="Arial" panose="020B0604020202020204" pitchFamily="34" charset="0"/>
            </a:endParaRPr>
          </a:p>
          <a:p>
            <a:r>
              <a:rPr lang="en-CA" sz="1200" b="1" i="0" dirty="0">
                <a:solidFill>
                  <a:srgbClr val="CD009A"/>
                </a:solidFill>
                <a:effectLst/>
                <a:latin typeface="Arial" panose="020B0604020202020204" pitchFamily="34" charset="0"/>
                <a:cs typeface="Arial" panose="020B0604020202020204" pitchFamily="34" charset="0"/>
              </a:rPr>
              <a:t>4. </a:t>
            </a:r>
            <a:r>
              <a:rPr lang="en-US" sz="1200" b="1" i="0" dirty="0">
                <a:solidFill>
                  <a:schemeClr val="accent5">
                    <a:lumMod val="75000"/>
                  </a:schemeClr>
                </a:solidFill>
                <a:effectLst/>
                <a:latin typeface="Arial" panose="020B0604020202020204" pitchFamily="34" charset="0"/>
                <a:cs typeface="Arial" panose="020B0604020202020204" pitchFamily="34" charset="0"/>
              </a:rPr>
              <a:t>Confirm access to community-based support, briefly address barriers, review options and refer as appropriate</a:t>
            </a:r>
            <a:endParaRPr lang="en-US" sz="1200" b="1" i="0" dirty="0">
              <a:solidFill>
                <a:schemeClr val="accent5">
                  <a:lumMod val="75000"/>
                </a:schemeClr>
              </a:solidFill>
              <a:latin typeface="Arial" panose="020B0604020202020204" pitchFamily="34" charset="0"/>
              <a:cs typeface="Arial" panose="020B0604020202020204" pitchFamily="34" charset="0"/>
            </a:endParaRPr>
          </a:p>
          <a:p>
            <a:pPr marL="1606550" indent="-1425575" algn="l" rtl="0" fontAlgn="base">
              <a:lnSpc>
                <a:spcPct val="229000"/>
              </a:lnSpc>
              <a:spcBef>
                <a:spcPts val="1100"/>
              </a:spcBef>
              <a:spcAft>
                <a:spcPts val="0"/>
              </a:spcAft>
              <a:buNone/>
              <a:tabLst>
                <a:tab pos="1554163" algn="l"/>
                <a:tab pos="1630363" algn="l"/>
              </a:tabLst>
            </a:pPr>
            <a:endParaRPr lang="en-US" sz="1200" i="1" dirty="0">
              <a:solidFill>
                <a:schemeClr val="accent5">
                  <a:lumMod val="75000"/>
                </a:schemeClr>
              </a:solidFill>
              <a:latin typeface="Arial" panose="020B0604020202020204" pitchFamily="34" charset="0"/>
              <a:cs typeface="Arial" panose="020B0604020202020204" pitchFamily="34" charset="0"/>
            </a:endParaRPr>
          </a:p>
          <a:p>
            <a:r>
              <a:rPr lang="en-CA" sz="1200" i="0" dirty="0">
                <a:effectLst/>
                <a:latin typeface="Arial" panose="020B0604020202020204" pitchFamily="34" charset="0"/>
                <a:cs typeface="Arial" panose="020B0604020202020204" pitchFamily="34" charset="0"/>
              </a:rPr>
              <a:t>Confirm access to follow-up support (for patients who were referred to community-based follow-up support):</a:t>
            </a:r>
          </a:p>
          <a:p>
            <a:r>
              <a:rPr lang="en-CA" sz="1200" i="1" dirty="0">
                <a:solidFill>
                  <a:srgbClr val="CD009A"/>
                </a:solidFill>
                <a:effectLst/>
                <a:latin typeface="Arial" panose="020B0604020202020204" pitchFamily="34" charset="0"/>
                <a:cs typeface="Arial" panose="020B0604020202020204" pitchFamily="34" charset="0"/>
              </a:rPr>
              <a:t>“I wanted to check to see if you met with the stop smoking adviser at the [name of service to which patient was referred for stop smoking support]?”</a:t>
            </a:r>
          </a:p>
          <a:p>
            <a:endParaRPr lang="en-CA" sz="1200" i="1" dirty="0">
              <a:effectLst/>
              <a:latin typeface="Arial" panose="020B0604020202020204" pitchFamily="34" charset="0"/>
              <a:cs typeface="Arial" panose="020B0604020202020204" pitchFamily="34" charset="0"/>
            </a:endParaRPr>
          </a:p>
          <a:p>
            <a:r>
              <a:rPr lang="en-CA" sz="1200" b="1" i="0" dirty="0">
                <a:effectLst/>
                <a:latin typeface="Arial" panose="020B0604020202020204" pitchFamily="34" charset="0"/>
                <a:cs typeface="Arial" panose="020B0604020202020204" pitchFamily="34" charset="0"/>
              </a:rPr>
              <a:t>If the patient is being actively followed by a community-based stop smoking service:</a:t>
            </a:r>
          </a:p>
          <a:p>
            <a:r>
              <a:rPr lang="en-CA" sz="1200" i="1" dirty="0">
                <a:solidFill>
                  <a:srgbClr val="CD009A"/>
                </a:solidFill>
                <a:effectLst/>
                <a:latin typeface="Arial" panose="020B0604020202020204" pitchFamily="34" charset="0"/>
                <a:cs typeface="Arial" panose="020B0604020202020204" pitchFamily="34" charset="0"/>
              </a:rPr>
              <a:t>“That’s great, I am so glad you have been working with the service.”</a:t>
            </a:r>
          </a:p>
          <a:p>
            <a:r>
              <a:rPr lang="en-CA" sz="1200" i="1" dirty="0">
                <a:effectLst/>
                <a:latin typeface="Arial" panose="020B0604020202020204" pitchFamily="34" charset="0"/>
                <a:cs typeface="Arial" panose="020B0604020202020204" pitchFamily="34" charset="0"/>
              </a:rPr>
              <a:t>Learn more about their experience, where appropriate, and provide reinforcement:</a:t>
            </a:r>
          </a:p>
          <a:p>
            <a:r>
              <a:rPr lang="en-CA" sz="1200" i="0" dirty="0">
                <a:effectLst/>
                <a:latin typeface="Arial" panose="020B0604020202020204" pitchFamily="34" charset="0"/>
                <a:cs typeface="Arial" panose="020B0604020202020204" pitchFamily="34" charset="0"/>
              </a:rPr>
              <a:t>If patient is not being followed by community-based stop smoking support, briefly address any barriers, review options and refer as appropriate.</a:t>
            </a:r>
            <a:endParaRPr lang="en-CA" sz="1200" i="0" dirty="0">
              <a:solidFill>
                <a:schemeClr val="tx1"/>
              </a:solidFill>
              <a:effectLst/>
              <a:latin typeface="Arial" panose="020B0604020202020204" pitchFamily="34" charset="0"/>
              <a:cs typeface="Arial" panose="020B0604020202020204" pitchFamily="34" charset="0"/>
            </a:endParaRPr>
          </a:p>
          <a:p>
            <a:endParaRPr lang="en-US" sz="1200" i="1" dirty="0">
              <a:solidFill>
                <a:schemeClr val="accent5">
                  <a:lumMod val="75000"/>
                </a:schemeClr>
              </a:solidFill>
              <a:latin typeface="Arial" panose="020B0604020202020204" pitchFamily="34" charset="0"/>
              <a:cs typeface="Arial" panose="020B0604020202020204" pitchFamily="34" charset="0"/>
            </a:endParaRPr>
          </a:p>
          <a:p>
            <a:r>
              <a:rPr lang="en-CA" sz="1200" b="1" i="0" dirty="0">
                <a:effectLst/>
                <a:latin typeface="Arial" panose="020B0604020202020204" pitchFamily="34" charset="0"/>
                <a:cs typeface="Arial" panose="020B0604020202020204" pitchFamily="34" charset="0"/>
              </a:rPr>
              <a:t>If the service was not in touch:</a:t>
            </a:r>
          </a:p>
          <a:p>
            <a:pPr marL="171450" indent="-171450">
              <a:buFont typeface="Arial" panose="020B0604020202020204" pitchFamily="34" charset="0"/>
              <a:buChar char="•"/>
            </a:pPr>
            <a:r>
              <a:rPr lang="en-CA" sz="1200" i="0" dirty="0">
                <a:effectLst/>
                <a:latin typeface="Arial" panose="020B0604020202020204" pitchFamily="34" charset="0"/>
                <a:cs typeface="Arial" panose="020B0604020202020204" pitchFamily="34" charset="0"/>
              </a:rPr>
              <a:t>Let the patient know that you will be in touch with the service to see what may have happened.</a:t>
            </a:r>
          </a:p>
          <a:p>
            <a:pPr marL="171450" indent="-171450">
              <a:buFont typeface="Arial" panose="020B0604020202020204" pitchFamily="34" charset="0"/>
              <a:buChar char="•"/>
            </a:pPr>
            <a:r>
              <a:rPr lang="en-CA" sz="1200" i="0" dirty="0">
                <a:effectLst/>
                <a:latin typeface="Arial" panose="020B0604020202020204" pitchFamily="34" charset="0"/>
                <a:cs typeface="Arial" panose="020B0604020202020204" pitchFamily="34" charset="0"/>
              </a:rPr>
              <a:t>Provide any immediate support they may need particularly with the supply of stop smoking treatment that was prescribed in hospital.</a:t>
            </a:r>
          </a:p>
          <a:p>
            <a:endParaRPr lang="en-CA" sz="1200" i="1" dirty="0">
              <a:effectLst/>
              <a:latin typeface="Arial" panose="020B0604020202020204" pitchFamily="34" charset="0"/>
              <a:cs typeface="Arial" panose="020B0604020202020204" pitchFamily="34" charset="0"/>
            </a:endParaRPr>
          </a:p>
          <a:p>
            <a:r>
              <a:rPr lang="en-CA" sz="1200" b="1" i="0" dirty="0">
                <a:effectLst/>
                <a:latin typeface="Arial" panose="020B0604020202020204" pitchFamily="34" charset="0"/>
                <a:cs typeface="Arial" panose="020B0604020202020204" pitchFamily="34" charset="0"/>
              </a:rPr>
              <a:t>If the patient has changed their mind:</a:t>
            </a:r>
          </a:p>
          <a:p>
            <a:pPr marL="171450" indent="-171450">
              <a:buFont typeface="Arial" panose="020B0604020202020204" pitchFamily="34" charset="0"/>
              <a:buChar char="•"/>
            </a:pPr>
            <a:r>
              <a:rPr lang="en-CA" sz="1200" i="0" dirty="0">
                <a:effectLst/>
                <a:latin typeface="Arial" panose="020B0604020202020204" pitchFamily="34" charset="0"/>
                <a:cs typeface="Arial" panose="020B0604020202020204" pitchFamily="34" charset="0"/>
              </a:rPr>
              <a:t>Review the reasons for this and encourage them to consider engaging in support, letting them know the door remains open.</a:t>
            </a:r>
          </a:p>
          <a:p>
            <a:pPr marL="171450" indent="-171450">
              <a:buFont typeface="Arial" panose="020B0604020202020204" pitchFamily="34" charset="0"/>
              <a:buChar char="•"/>
            </a:pPr>
            <a:r>
              <a:rPr lang="en-CA" sz="1200" i="0" dirty="0">
                <a:effectLst/>
                <a:latin typeface="Arial" panose="020B0604020202020204" pitchFamily="34" charset="0"/>
                <a:cs typeface="Arial" panose="020B0604020202020204" pitchFamily="34" charset="0"/>
              </a:rPr>
              <a:t>Consider other options for follow-up support as appropriate.</a:t>
            </a:r>
          </a:p>
          <a:p>
            <a:r>
              <a:rPr lang="en-CA" sz="1200" b="1" i="0" dirty="0">
                <a:effectLst/>
                <a:latin typeface="Arial" panose="020B0604020202020204" pitchFamily="34" charset="0"/>
                <a:cs typeface="Arial" panose="020B0604020202020204" pitchFamily="34" charset="0"/>
              </a:rPr>
              <a:t>If the patient has identified barriers to accessing the service, briefly address these barriers.</a:t>
            </a:r>
            <a:endParaRPr lang="en-US" sz="1200" b="0" i="0" dirty="0">
              <a:solidFill>
                <a:schemeClr val="accent5">
                  <a:lumMod val="75000"/>
                </a:schemeClr>
              </a:solidFill>
              <a:effectLst/>
              <a:latin typeface="Arial" panose="020B0604020202020204" pitchFamily="34" charset="0"/>
              <a:cs typeface="Arial" panose="020B0604020202020204" pitchFamily="34" charset="0"/>
            </a:endParaRPr>
          </a:p>
          <a:p>
            <a:endParaRPr lang="en-US" sz="1200" b="0" i="0" dirty="0">
              <a:solidFill>
                <a:schemeClr val="accent5">
                  <a:lumMod val="75000"/>
                </a:schemeClr>
              </a:solidFill>
              <a:effectLst/>
              <a:latin typeface="Arial" panose="020B0604020202020204" pitchFamily="34" charset="0"/>
              <a:cs typeface="Arial" panose="020B0604020202020204" pitchFamily="34" charset="0"/>
            </a:endParaRPr>
          </a:p>
          <a:p>
            <a:r>
              <a:rPr lang="en-US" sz="1200" b="1" i="0" dirty="0">
                <a:solidFill>
                  <a:schemeClr val="accent5">
                    <a:lumMod val="75000"/>
                  </a:schemeClr>
                </a:solidFill>
                <a:effectLst/>
                <a:latin typeface="Arial" panose="020B0604020202020204" pitchFamily="34" charset="0"/>
                <a:cs typeface="Arial" panose="020B0604020202020204" pitchFamily="34" charset="0"/>
              </a:rPr>
              <a:t>5. Provide a summary and schedule 28-day follow-up</a:t>
            </a:r>
            <a:endParaRPr lang="en-US" sz="1200" b="1" i="0" dirty="0">
              <a:solidFill>
                <a:srgbClr val="000000"/>
              </a:solidFill>
              <a:effectLst/>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CA" sz="1200" i="0" dirty="0">
                <a:effectLst/>
                <a:latin typeface="Arial" panose="020B0604020202020204" pitchFamily="34" charset="0"/>
                <a:cs typeface="Arial" panose="020B0604020202020204" pitchFamily="34" charset="0"/>
              </a:rPr>
              <a:t>Provide patients with brief advice:</a:t>
            </a:r>
          </a:p>
          <a:p>
            <a:pPr marL="171450" indent="-171450">
              <a:buFont typeface="Arial" panose="020B0604020202020204" pitchFamily="34" charset="0"/>
              <a:buChar char="•"/>
            </a:pPr>
            <a:r>
              <a:rPr lang="en-CA" sz="1200" i="0" dirty="0">
                <a:effectLst/>
                <a:latin typeface="Arial" panose="020B0604020202020204" pitchFamily="34" charset="0"/>
                <a:cs typeface="Arial" panose="020B0604020202020204" pitchFamily="34" charset="0"/>
              </a:rPr>
              <a:t>Summarise what was discussed as part of the call and any actions to be taken by the patient or yourself (e.g., initiate referral).</a:t>
            </a:r>
          </a:p>
          <a:p>
            <a:pPr marL="171450" indent="-171450">
              <a:buFont typeface="Arial" panose="020B0604020202020204" pitchFamily="34" charset="0"/>
              <a:buChar char="•"/>
            </a:pPr>
            <a:r>
              <a:rPr lang="en-CA" sz="1200" i="0" dirty="0">
                <a:effectLst/>
                <a:latin typeface="Arial" panose="020B0604020202020204" pitchFamily="34" charset="0"/>
                <a:cs typeface="Arial" panose="020B0604020202020204" pitchFamily="34" charset="0"/>
              </a:rPr>
              <a:t>Ask the patient if they have any questions:</a:t>
            </a:r>
          </a:p>
          <a:p>
            <a:pPr marL="171450" indent="-171450">
              <a:buFont typeface="Arial" panose="020B0604020202020204" pitchFamily="34" charset="0"/>
              <a:buChar char="•"/>
            </a:pPr>
            <a:r>
              <a:rPr lang="en-CA" sz="1200" i="0" dirty="0">
                <a:effectLst/>
                <a:latin typeface="Arial" panose="020B0604020202020204" pitchFamily="34" charset="0"/>
                <a:cs typeface="Arial" panose="020B0604020202020204" pitchFamily="34" charset="0"/>
              </a:rPr>
              <a:t>Schedule the 28-day follow-up</a:t>
            </a:r>
          </a:p>
          <a:p>
            <a:pPr marL="171450" indent="-171450">
              <a:buFont typeface="Arial" panose="020B0604020202020204" pitchFamily="34" charset="0"/>
              <a:buChar char="•"/>
            </a:pPr>
            <a:r>
              <a:rPr lang="en-CA" sz="1200" i="0" dirty="0">
                <a:effectLst/>
                <a:latin typeface="Arial" panose="020B0604020202020204" pitchFamily="34" charset="0"/>
                <a:cs typeface="Arial" panose="020B0604020202020204" pitchFamily="34" charset="0"/>
              </a:rPr>
              <a:t>Ensure the patient has a contact number for the service to which they are being referred and/or the trust Tobacco Dependence Team.</a:t>
            </a:r>
          </a:p>
          <a:p>
            <a:endParaRPr lang="en-GB" dirty="0"/>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9</a:t>
            </a:fld>
            <a:endParaRPr lang="en-US" dirty="0"/>
          </a:p>
        </p:txBody>
      </p:sp>
    </p:spTree>
    <p:extLst>
      <p:ext uri="{BB962C8B-B14F-4D97-AF65-F5344CB8AC3E}">
        <p14:creationId xmlns:p14="http://schemas.microsoft.com/office/powerpoint/2010/main" val="392113544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Main title + logo">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ED2A448-2BE6-2D8B-C70E-4866EF89F491}"/>
              </a:ext>
            </a:extLst>
          </p:cNvPr>
          <p:cNvSpPr/>
          <p:nvPr userDrawn="1"/>
        </p:nvSpPr>
        <p:spPr bwMode="auto">
          <a:xfrm>
            <a:off x="0" y="5340653"/>
            <a:ext cx="9144000" cy="1512000"/>
          </a:xfrm>
          <a:prstGeom prst="rect">
            <a:avLst/>
          </a:prstGeom>
          <a:solidFill>
            <a:schemeClr val="bg2"/>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sp>
        <p:nvSpPr>
          <p:cNvPr id="2" name="Rectangle 1">
            <a:extLst>
              <a:ext uri="{FF2B5EF4-FFF2-40B4-BE49-F238E27FC236}">
                <a16:creationId xmlns:a16="http://schemas.microsoft.com/office/drawing/2014/main" id="{229D63E2-8305-0DBA-40A2-290A31382CC6}"/>
              </a:ext>
            </a:extLst>
          </p:cNvPr>
          <p:cNvSpPr/>
          <p:nvPr userDrawn="1"/>
        </p:nvSpPr>
        <p:spPr bwMode="auto">
          <a:xfrm>
            <a:off x="0" y="1"/>
            <a:ext cx="9144000" cy="5400000"/>
          </a:xfrm>
          <a:prstGeom prst="rect">
            <a:avLst/>
          </a:prstGeom>
          <a:solidFill>
            <a:schemeClr val="accent1"/>
          </a:solidFill>
          <a:ln w="9525">
            <a:noFill/>
            <a:miter lim="800000"/>
            <a:headEnd/>
            <a:tailEnd/>
          </a:ln>
          <a:effectLst>
            <a:outerShdw blurRad="317500" dist="76200" dir="5400000" algn="ctr" rotWithShape="0">
              <a:srgbClr val="000000">
                <a:alpha val="25000"/>
              </a:srgbClr>
            </a:outerShdw>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pic>
        <p:nvPicPr>
          <p:cNvPr id="6" name="Picture 5">
            <a:extLst>
              <a:ext uri="{FF2B5EF4-FFF2-40B4-BE49-F238E27FC236}">
                <a16:creationId xmlns:a16="http://schemas.microsoft.com/office/drawing/2014/main" id="{F65C6D71-4CDA-1609-1D25-CA6E7A6B2825}"/>
              </a:ext>
            </a:extLst>
          </p:cNvPr>
          <p:cNvPicPr>
            <a:picLocks noChangeAspect="1"/>
          </p:cNvPicPr>
          <p:nvPr userDrawn="1"/>
        </p:nvPicPr>
        <p:blipFill>
          <a:blip r:embed="rId2"/>
          <a:srcRect/>
          <a:stretch/>
        </p:blipFill>
        <p:spPr>
          <a:xfrm>
            <a:off x="0" y="0"/>
            <a:ext cx="9144000" cy="5400000"/>
          </a:xfrm>
          <a:prstGeom prst="rect">
            <a:avLst/>
          </a:prstGeom>
          <a:effectLst/>
        </p:spPr>
      </p:pic>
      <p:sp>
        <p:nvSpPr>
          <p:cNvPr id="3" name="Subtitle 2"/>
          <p:cNvSpPr>
            <a:spLocks noGrp="1"/>
          </p:cNvSpPr>
          <p:nvPr>
            <p:ph type="subTitle" idx="1"/>
          </p:nvPr>
        </p:nvSpPr>
        <p:spPr>
          <a:xfrm>
            <a:off x="971550" y="818745"/>
            <a:ext cx="7181850" cy="2302767"/>
          </a:xfrm>
        </p:spPr>
        <p:txBody>
          <a:bodyPr>
            <a:noAutofit/>
          </a:bodyPr>
          <a:lstStyle>
            <a:lvl1pPr marL="0" indent="0" algn="l">
              <a:lnSpc>
                <a:spcPts val="4800"/>
              </a:lnSpc>
              <a:spcBef>
                <a:spcPts val="0"/>
              </a:spcBef>
              <a:spcAft>
                <a:spcPts val="0"/>
              </a:spcAft>
              <a:buNone/>
              <a:defRPr sz="3500" b="1" i="0">
                <a:solidFill>
                  <a:schemeClr val="bg1"/>
                </a:solidFill>
                <a:effectLst>
                  <a:outerShdw blurRad="254000" dist="38100" dir="5400000" algn="ctr" rotWithShape="0">
                    <a:srgbClr val="000000">
                      <a:alpha val="25000"/>
                    </a:srgbClr>
                  </a:outerShdw>
                </a:effectLst>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edit Master subtitle style</a:t>
            </a:r>
            <a:endParaRPr lang="en-US" dirty="0"/>
          </a:p>
        </p:txBody>
      </p:sp>
      <p:sp>
        <p:nvSpPr>
          <p:cNvPr id="7" name="Text Placeholder 8">
            <a:extLst>
              <a:ext uri="{FF2B5EF4-FFF2-40B4-BE49-F238E27FC236}">
                <a16:creationId xmlns:a16="http://schemas.microsoft.com/office/drawing/2014/main" id="{D1F9E7F3-AABB-0241-87AB-30AAECBA3F69}"/>
              </a:ext>
            </a:extLst>
          </p:cNvPr>
          <p:cNvSpPr>
            <a:spLocks noGrp="1"/>
          </p:cNvSpPr>
          <p:nvPr>
            <p:ph type="body" sz="quarter" idx="11"/>
          </p:nvPr>
        </p:nvSpPr>
        <p:spPr>
          <a:xfrm>
            <a:off x="971550" y="3980827"/>
            <a:ext cx="7181849"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dirty="0"/>
              <a:t>Click to edit Master text styles</a:t>
            </a:r>
          </a:p>
        </p:txBody>
      </p:sp>
      <p:sp>
        <p:nvSpPr>
          <p:cNvPr id="8" name="Text Placeholder 8">
            <a:extLst>
              <a:ext uri="{FF2B5EF4-FFF2-40B4-BE49-F238E27FC236}">
                <a16:creationId xmlns:a16="http://schemas.microsoft.com/office/drawing/2014/main" id="{C68751F8-1D78-5A4E-9D45-B1F88A88994B}"/>
              </a:ext>
            </a:extLst>
          </p:cNvPr>
          <p:cNvSpPr>
            <a:spLocks noGrp="1"/>
          </p:cNvSpPr>
          <p:nvPr>
            <p:ph type="body" sz="quarter" idx="12"/>
          </p:nvPr>
        </p:nvSpPr>
        <p:spPr>
          <a:xfrm>
            <a:off x="971550" y="4349995"/>
            <a:ext cx="7181849"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dirty="0"/>
              <a:t>Click to edit Master text styles</a:t>
            </a:r>
          </a:p>
        </p:txBody>
      </p:sp>
      <p:sp>
        <p:nvSpPr>
          <p:cNvPr id="10" name="Text Placeholder 8">
            <a:extLst>
              <a:ext uri="{FF2B5EF4-FFF2-40B4-BE49-F238E27FC236}">
                <a16:creationId xmlns:a16="http://schemas.microsoft.com/office/drawing/2014/main" id="{4F296190-872A-034A-97D8-F4D34666EADD}"/>
              </a:ext>
            </a:extLst>
          </p:cNvPr>
          <p:cNvSpPr>
            <a:spLocks noGrp="1"/>
          </p:cNvSpPr>
          <p:nvPr>
            <p:ph type="body" sz="quarter" idx="13"/>
          </p:nvPr>
        </p:nvSpPr>
        <p:spPr>
          <a:xfrm>
            <a:off x="971550" y="3611659"/>
            <a:ext cx="7181849"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dirty="0"/>
              <a:t>Click to edit Master text styles</a:t>
            </a:r>
          </a:p>
        </p:txBody>
      </p:sp>
      <p:pic>
        <p:nvPicPr>
          <p:cNvPr id="4" name="Picture 3">
            <a:extLst>
              <a:ext uri="{FF2B5EF4-FFF2-40B4-BE49-F238E27FC236}">
                <a16:creationId xmlns:a16="http://schemas.microsoft.com/office/drawing/2014/main" id="{52EA54C4-4DA0-CB44-B942-08E2F0B9293D}"/>
              </a:ext>
            </a:extLst>
          </p:cNvPr>
          <p:cNvPicPr>
            <a:picLocks noChangeAspect="1"/>
          </p:cNvPicPr>
          <p:nvPr userDrawn="1"/>
        </p:nvPicPr>
        <p:blipFill>
          <a:blip r:embed="rId3"/>
          <a:srcRect/>
          <a:stretch/>
        </p:blipFill>
        <p:spPr>
          <a:xfrm>
            <a:off x="923924" y="5804440"/>
            <a:ext cx="1411761" cy="615261"/>
          </a:xfrm>
          <a:prstGeom prst="rect">
            <a:avLst/>
          </a:prstGeom>
        </p:spPr>
      </p:pic>
      <p:pic>
        <p:nvPicPr>
          <p:cNvPr id="5" name="Picture 4">
            <a:extLst>
              <a:ext uri="{FF2B5EF4-FFF2-40B4-BE49-F238E27FC236}">
                <a16:creationId xmlns:a16="http://schemas.microsoft.com/office/drawing/2014/main" id="{F0E8B671-5659-3982-1D72-58006092B0B1}"/>
              </a:ext>
            </a:extLst>
          </p:cNvPr>
          <p:cNvPicPr>
            <a:picLocks noChangeAspect="1"/>
          </p:cNvPicPr>
          <p:nvPr userDrawn="1"/>
        </p:nvPicPr>
        <p:blipFill>
          <a:blip r:embed="rId4"/>
          <a:srcRect/>
          <a:stretch/>
        </p:blipFill>
        <p:spPr>
          <a:xfrm>
            <a:off x="7008173" y="5836286"/>
            <a:ext cx="1211903" cy="558364"/>
          </a:xfrm>
          <a:prstGeom prst="rect">
            <a:avLst/>
          </a:prstGeom>
        </p:spPr>
      </p:pic>
    </p:spTree>
    <p:extLst>
      <p:ext uri="{BB962C8B-B14F-4D97-AF65-F5344CB8AC3E}">
        <p14:creationId xmlns:p14="http://schemas.microsoft.com/office/powerpoint/2010/main" val="18968255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NCSCT + NCSCT en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6479C98-12C9-EBC6-2BD2-71ED51D33490}"/>
              </a:ext>
            </a:extLst>
          </p:cNvPr>
          <p:cNvSpPr/>
          <p:nvPr userDrawn="1"/>
        </p:nvSpPr>
        <p:spPr bwMode="auto">
          <a:xfrm>
            <a:off x="0" y="0"/>
            <a:ext cx="9144000" cy="6858000"/>
          </a:xfrm>
          <a:prstGeom prst="rect">
            <a:avLst/>
          </a:prstGeom>
          <a:solidFill>
            <a:srgbClr val="005EB8"/>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grpSp>
        <p:nvGrpSpPr>
          <p:cNvPr id="4" name="Group 3">
            <a:extLst>
              <a:ext uri="{FF2B5EF4-FFF2-40B4-BE49-F238E27FC236}">
                <a16:creationId xmlns:a16="http://schemas.microsoft.com/office/drawing/2014/main" id="{6B67B0FA-1C05-0F9C-ED6B-7E115BC9482B}"/>
              </a:ext>
            </a:extLst>
          </p:cNvPr>
          <p:cNvGrpSpPr/>
          <p:nvPr userDrawn="1"/>
        </p:nvGrpSpPr>
        <p:grpSpPr>
          <a:xfrm>
            <a:off x="1542807" y="2936603"/>
            <a:ext cx="6058386" cy="1215330"/>
            <a:chOff x="1542807" y="2936603"/>
            <a:chExt cx="6058386" cy="1215330"/>
          </a:xfrm>
        </p:grpSpPr>
        <p:pic>
          <p:nvPicPr>
            <p:cNvPr id="9" name="Picture 8">
              <a:extLst>
                <a:ext uri="{FF2B5EF4-FFF2-40B4-BE49-F238E27FC236}">
                  <a16:creationId xmlns:a16="http://schemas.microsoft.com/office/drawing/2014/main" id="{D54B14C4-61E0-B29A-84B8-972B696E1B62}"/>
                </a:ext>
              </a:extLst>
            </p:cNvPr>
            <p:cNvPicPr>
              <a:picLocks noChangeAspect="1"/>
            </p:cNvPicPr>
            <p:nvPr userDrawn="1"/>
          </p:nvPicPr>
          <p:blipFill>
            <a:blip r:embed="rId2"/>
            <a:srcRect/>
            <a:stretch/>
          </p:blipFill>
          <p:spPr>
            <a:xfrm>
              <a:off x="5860676" y="2936603"/>
              <a:ext cx="1740517" cy="801914"/>
            </a:xfrm>
            <a:prstGeom prst="rect">
              <a:avLst/>
            </a:prstGeom>
          </p:spPr>
        </p:pic>
        <p:pic>
          <p:nvPicPr>
            <p:cNvPr id="5" name="Picture 4">
              <a:extLst>
                <a:ext uri="{FF2B5EF4-FFF2-40B4-BE49-F238E27FC236}">
                  <a16:creationId xmlns:a16="http://schemas.microsoft.com/office/drawing/2014/main" id="{2E8F9232-4F04-FACE-A1B2-BA0F1D4E6907}"/>
                </a:ext>
              </a:extLst>
            </p:cNvPr>
            <p:cNvPicPr>
              <a:picLocks noChangeAspect="1"/>
            </p:cNvPicPr>
            <p:nvPr userDrawn="1"/>
          </p:nvPicPr>
          <p:blipFill>
            <a:blip r:embed="rId3"/>
            <a:stretch>
              <a:fillRect/>
            </a:stretch>
          </p:blipFill>
          <p:spPr>
            <a:xfrm>
              <a:off x="1542807" y="2990578"/>
              <a:ext cx="2664814" cy="1161355"/>
            </a:xfrm>
            <a:prstGeom prst="rect">
              <a:avLst/>
            </a:prstGeom>
          </p:spPr>
        </p:pic>
      </p:grpSp>
    </p:spTree>
    <p:extLst>
      <p:ext uri="{BB962C8B-B14F-4D97-AF65-F5344CB8AC3E}">
        <p14:creationId xmlns:p14="http://schemas.microsoft.com/office/powerpoint/2010/main" val="22348504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NCSCT + NCSCT end whit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6479C98-12C9-EBC6-2BD2-71ED51D33490}"/>
              </a:ext>
            </a:extLst>
          </p:cNvPr>
          <p:cNvSpPr/>
          <p:nvPr userDrawn="1"/>
        </p:nvSpPr>
        <p:spPr bwMode="auto">
          <a:xfrm>
            <a:off x="0" y="0"/>
            <a:ext cx="9144000" cy="6858000"/>
          </a:xfrm>
          <a:prstGeom prst="rect">
            <a:avLst/>
          </a:prstGeom>
          <a:solidFill>
            <a:schemeClr val="bg1"/>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grpSp>
        <p:nvGrpSpPr>
          <p:cNvPr id="4" name="Group 3">
            <a:extLst>
              <a:ext uri="{FF2B5EF4-FFF2-40B4-BE49-F238E27FC236}">
                <a16:creationId xmlns:a16="http://schemas.microsoft.com/office/drawing/2014/main" id="{6B67B0FA-1C05-0F9C-ED6B-7E115BC9482B}"/>
              </a:ext>
            </a:extLst>
          </p:cNvPr>
          <p:cNvGrpSpPr/>
          <p:nvPr userDrawn="1"/>
        </p:nvGrpSpPr>
        <p:grpSpPr>
          <a:xfrm>
            <a:off x="1542807" y="2936603"/>
            <a:ext cx="6058386" cy="1215329"/>
            <a:chOff x="1542807" y="2936603"/>
            <a:chExt cx="6058386" cy="1215329"/>
          </a:xfrm>
        </p:grpSpPr>
        <p:pic>
          <p:nvPicPr>
            <p:cNvPr id="9" name="Picture 8">
              <a:extLst>
                <a:ext uri="{FF2B5EF4-FFF2-40B4-BE49-F238E27FC236}">
                  <a16:creationId xmlns:a16="http://schemas.microsoft.com/office/drawing/2014/main" id="{D54B14C4-61E0-B29A-84B8-972B696E1B62}"/>
                </a:ext>
              </a:extLst>
            </p:cNvPr>
            <p:cNvPicPr>
              <a:picLocks noChangeAspect="1"/>
            </p:cNvPicPr>
            <p:nvPr userDrawn="1"/>
          </p:nvPicPr>
          <p:blipFill>
            <a:blip r:embed="rId2"/>
            <a:srcRect/>
            <a:stretch/>
          </p:blipFill>
          <p:spPr>
            <a:xfrm>
              <a:off x="5860676" y="2936603"/>
              <a:ext cx="1740517" cy="801913"/>
            </a:xfrm>
            <a:prstGeom prst="rect">
              <a:avLst/>
            </a:prstGeom>
          </p:spPr>
        </p:pic>
        <p:pic>
          <p:nvPicPr>
            <p:cNvPr id="5" name="Picture 4">
              <a:extLst>
                <a:ext uri="{FF2B5EF4-FFF2-40B4-BE49-F238E27FC236}">
                  <a16:creationId xmlns:a16="http://schemas.microsoft.com/office/drawing/2014/main" id="{2E8F9232-4F04-FACE-A1B2-BA0F1D4E6907}"/>
                </a:ext>
              </a:extLst>
            </p:cNvPr>
            <p:cNvPicPr>
              <a:picLocks noChangeAspect="1"/>
            </p:cNvPicPr>
            <p:nvPr userDrawn="1"/>
          </p:nvPicPr>
          <p:blipFill>
            <a:blip r:embed="rId3"/>
            <a:srcRect/>
            <a:stretch/>
          </p:blipFill>
          <p:spPr>
            <a:xfrm>
              <a:off x="1542807" y="2990578"/>
              <a:ext cx="2664814" cy="1161354"/>
            </a:xfrm>
            <a:prstGeom prst="rect">
              <a:avLst/>
            </a:prstGeom>
          </p:spPr>
        </p:pic>
      </p:grpSp>
    </p:spTree>
    <p:extLst>
      <p:ext uri="{BB962C8B-B14F-4D97-AF65-F5344CB8AC3E}">
        <p14:creationId xmlns:p14="http://schemas.microsoft.com/office/powerpoint/2010/main" val="24255518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Gener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baseline="0"/>
            </a:lvl1pPr>
          </a:lstStyle>
          <a:p>
            <a:r>
              <a:rPr lang="en-GB" dirty="0"/>
              <a:t>Click to edit Master title style</a:t>
            </a:r>
            <a:endParaRPr lang="en-US" dirty="0"/>
          </a:p>
        </p:txBody>
      </p:sp>
      <p:sp>
        <p:nvSpPr>
          <p:cNvPr id="10" name="Text Placeholder 8">
            <a:extLst>
              <a:ext uri="{FF2B5EF4-FFF2-40B4-BE49-F238E27FC236}">
                <a16:creationId xmlns:a16="http://schemas.microsoft.com/office/drawing/2014/main" id="{C656846D-9FA0-9042-A669-BD77AC2B01FD}"/>
              </a:ext>
            </a:extLst>
          </p:cNvPr>
          <p:cNvSpPr>
            <a:spLocks noGrp="1"/>
          </p:cNvSpPr>
          <p:nvPr>
            <p:ph type="body" idx="12"/>
          </p:nvPr>
        </p:nvSpPr>
        <p:spPr>
          <a:xfrm>
            <a:off x="571500" y="1752600"/>
            <a:ext cx="7966604" cy="4191000"/>
          </a:xfrm>
        </p:spPr>
        <p:txBody>
          <a:bodyPr/>
          <a:lstStyle/>
          <a:p>
            <a:pPr lvl="0"/>
            <a:r>
              <a:rPr lang="en-GB" dirty="0"/>
              <a:t>Click to edit Master text styles</a:t>
            </a:r>
          </a:p>
          <a:p>
            <a:pPr lvl="5"/>
            <a:r>
              <a:rPr lang="en-GB" dirty="0"/>
              <a:t>Second level</a:t>
            </a:r>
          </a:p>
          <a:p>
            <a:pPr lvl="5"/>
            <a:r>
              <a:rPr lang="en-GB" dirty="0"/>
              <a:t>Third level</a:t>
            </a:r>
          </a:p>
          <a:p>
            <a:pPr lvl="5"/>
            <a:r>
              <a:rPr lang="en-GB" dirty="0"/>
              <a:t>Fourth level</a:t>
            </a:r>
          </a:p>
          <a:p>
            <a:pPr lvl="5"/>
            <a:r>
              <a:rPr lang="en-GB" dirty="0"/>
              <a:t>Fifth level</a:t>
            </a:r>
            <a:endParaRPr lang="en-US" dirty="0"/>
          </a:p>
        </p:txBody>
      </p:sp>
      <p:sp>
        <p:nvSpPr>
          <p:cNvPr id="6" name="Footer Placeholder 4">
            <a:extLst>
              <a:ext uri="{FF2B5EF4-FFF2-40B4-BE49-F238E27FC236}">
                <a16:creationId xmlns:a16="http://schemas.microsoft.com/office/drawing/2014/main" id="{2F66A359-2EB5-79D1-501D-D4450357F8E7}"/>
              </a:ext>
            </a:extLst>
          </p:cNvPr>
          <p:cNvSpPr>
            <a:spLocks noGrp="1"/>
          </p:cNvSpPr>
          <p:nvPr>
            <p:ph type="ftr" sz="quarter" idx="3"/>
          </p:nvPr>
        </p:nvSpPr>
        <p:spPr>
          <a:xfrm>
            <a:off x="593184" y="6356350"/>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pPr>
              <a:defRPr/>
            </a:pPr>
            <a:r>
              <a:rPr lang="en-US" b="1" dirty="0"/>
              <a:t>NHSE Inpatient Training – Needs assessment and scoping</a:t>
            </a:r>
            <a:endParaRPr lang="en-US" dirty="0"/>
          </a:p>
        </p:txBody>
      </p:sp>
    </p:spTree>
    <p:extLst>
      <p:ext uri="{BB962C8B-B14F-4D97-AF65-F5344CB8AC3E}">
        <p14:creationId xmlns:p14="http://schemas.microsoft.com/office/powerpoint/2010/main" val="6006030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lt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29BF0720-F72B-8B46-A819-48D30C8A2406}" type="slidenum">
              <a:rPr lang="en-US" altLang="en-US"/>
              <a:pPr>
                <a:defRPr/>
              </a:pPr>
              <a:t>‹#›</a:t>
            </a:fld>
            <a:endParaRPr lang="en-US" altLang="en-US" dirty="0"/>
          </a:p>
        </p:txBody>
      </p:sp>
    </p:spTree>
    <p:extLst>
      <p:ext uri="{BB962C8B-B14F-4D97-AF65-F5344CB8AC3E}">
        <p14:creationId xmlns:p14="http://schemas.microsoft.com/office/powerpoint/2010/main" val="18006269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blank whit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C715FEF-457E-AC89-C71E-16076653ABA4}"/>
              </a:ext>
            </a:extLst>
          </p:cNvPr>
          <p:cNvSpPr/>
          <p:nvPr userDrawn="1"/>
        </p:nvSpPr>
        <p:spPr bwMode="auto">
          <a:xfrm>
            <a:off x="0" y="0"/>
            <a:ext cx="9144000" cy="6858000"/>
          </a:xfrm>
          <a:prstGeom prst="rect">
            <a:avLst/>
          </a:prstGeom>
          <a:solidFill>
            <a:schemeClr val="bg1"/>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spTree>
    <p:extLst>
      <p:ext uri="{BB962C8B-B14F-4D97-AF65-F5344CB8AC3E}">
        <p14:creationId xmlns:p14="http://schemas.microsoft.com/office/powerpoint/2010/main" val="283909373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NHS en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6479C98-12C9-EBC6-2BD2-71ED51D33490}"/>
              </a:ext>
            </a:extLst>
          </p:cNvPr>
          <p:cNvSpPr/>
          <p:nvPr userDrawn="1"/>
        </p:nvSpPr>
        <p:spPr bwMode="auto">
          <a:xfrm>
            <a:off x="0" y="0"/>
            <a:ext cx="9144000" cy="6858000"/>
          </a:xfrm>
          <a:prstGeom prst="rect">
            <a:avLst/>
          </a:prstGeom>
          <a:solidFill>
            <a:srgbClr val="005EB8"/>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grpSp>
        <p:nvGrpSpPr>
          <p:cNvPr id="13" name="Group 12">
            <a:extLst>
              <a:ext uri="{FF2B5EF4-FFF2-40B4-BE49-F238E27FC236}">
                <a16:creationId xmlns:a16="http://schemas.microsoft.com/office/drawing/2014/main" id="{B09B9844-7748-7647-2554-87D55F04CF58}"/>
              </a:ext>
            </a:extLst>
          </p:cNvPr>
          <p:cNvGrpSpPr/>
          <p:nvPr userDrawn="1"/>
        </p:nvGrpSpPr>
        <p:grpSpPr>
          <a:xfrm>
            <a:off x="1899002" y="2904674"/>
            <a:ext cx="5539281" cy="801914"/>
            <a:chOff x="1853603" y="3028043"/>
            <a:chExt cx="5539281" cy="801914"/>
          </a:xfrm>
        </p:grpSpPr>
        <p:pic>
          <p:nvPicPr>
            <p:cNvPr id="9" name="Picture 8">
              <a:extLst>
                <a:ext uri="{FF2B5EF4-FFF2-40B4-BE49-F238E27FC236}">
                  <a16:creationId xmlns:a16="http://schemas.microsoft.com/office/drawing/2014/main" id="{D54B14C4-61E0-B29A-84B8-972B696E1B62}"/>
                </a:ext>
              </a:extLst>
            </p:cNvPr>
            <p:cNvPicPr>
              <a:picLocks noChangeAspect="1"/>
            </p:cNvPicPr>
            <p:nvPr userDrawn="1"/>
          </p:nvPicPr>
          <p:blipFill>
            <a:blip r:embed="rId2"/>
            <a:stretch>
              <a:fillRect/>
            </a:stretch>
          </p:blipFill>
          <p:spPr>
            <a:xfrm>
              <a:off x="1853603" y="3028043"/>
              <a:ext cx="1740518" cy="801914"/>
            </a:xfrm>
            <a:prstGeom prst="rect">
              <a:avLst/>
            </a:prstGeom>
          </p:spPr>
        </p:pic>
        <p:pic>
          <p:nvPicPr>
            <p:cNvPr id="11" name="Picture 10">
              <a:extLst>
                <a:ext uri="{FF2B5EF4-FFF2-40B4-BE49-F238E27FC236}">
                  <a16:creationId xmlns:a16="http://schemas.microsoft.com/office/drawing/2014/main" id="{87F065BB-FFBF-E954-8424-005EB4EDBD83}"/>
                </a:ext>
              </a:extLst>
            </p:cNvPr>
            <p:cNvPicPr>
              <a:picLocks noChangeAspect="1"/>
            </p:cNvPicPr>
            <p:nvPr userDrawn="1"/>
          </p:nvPicPr>
          <p:blipFill>
            <a:blip r:embed="rId3"/>
            <a:stretch>
              <a:fillRect/>
            </a:stretch>
          </p:blipFill>
          <p:spPr>
            <a:xfrm>
              <a:off x="4722875" y="3028043"/>
              <a:ext cx="2670009" cy="801914"/>
            </a:xfrm>
            <a:prstGeom prst="rect">
              <a:avLst/>
            </a:prstGeom>
          </p:spPr>
        </p:pic>
      </p:grpSp>
    </p:spTree>
    <p:extLst>
      <p:ext uri="{BB962C8B-B14F-4D97-AF65-F5344CB8AC3E}">
        <p14:creationId xmlns:p14="http://schemas.microsoft.com/office/powerpoint/2010/main" val="30738337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blank dark smoke fad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5336C75-3CE7-1F88-30B8-FB8A67917D43}"/>
              </a:ext>
            </a:extLst>
          </p:cNvPr>
          <p:cNvSpPr/>
          <p:nvPr userDrawn="1"/>
        </p:nvSpPr>
        <p:spPr bwMode="auto">
          <a:xfrm>
            <a:off x="0" y="0"/>
            <a:ext cx="9144000" cy="6858000"/>
          </a:xfrm>
          <a:prstGeom prst="rect">
            <a:avLst/>
          </a:prstGeom>
          <a:solidFill>
            <a:srgbClr val="012E57"/>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pic>
        <p:nvPicPr>
          <p:cNvPr id="2" name="Picture 1">
            <a:extLst>
              <a:ext uri="{FF2B5EF4-FFF2-40B4-BE49-F238E27FC236}">
                <a16:creationId xmlns:a16="http://schemas.microsoft.com/office/drawing/2014/main" id="{918F4EAF-8D5D-85DA-EAC1-E4668A92C62A}"/>
              </a:ext>
            </a:extLst>
          </p:cNvPr>
          <p:cNvPicPr>
            <a:picLocks noChangeAspect="1"/>
          </p:cNvPicPr>
          <p:nvPr userDrawn="1"/>
        </p:nvPicPr>
        <p:blipFill>
          <a:blip r:embed="rId2"/>
          <a:stretch>
            <a:fillRect/>
          </a:stretch>
        </p:blipFill>
        <p:spPr>
          <a:xfrm>
            <a:off x="0" y="0"/>
            <a:ext cx="9144000" cy="6858000"/>
          </a:xfrm>
          <a:prstGeom prst="rect">
            <a:avLst/>
          </a:prstGeom>
        </p:spPr>
      </p:pic>
    </p:spTree>
    <p:extLst>
      <p:ext uri="{BB962C8B-B14F-4D97-AF65-F5344CB8AC3E}">
        <p14:creationId xmlns:p14="http://schemas.microsoft.com/office/powerpoint/2010/main" val="37537061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NCSCT + NHSE title">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CE5D580A-4E70-625F-8F36-16540D768B27}"/>
              </a:ext>
            </a:extLst>
          </p:cNvPr>
          <p:cNvSpPr/>
          <p:nvPr userDrawn="1"/>
        </p:nvSpPr>
        <p:spPr bwMode="auto">
          <a:xfrm>
            <a:off x="0" y="0"/>
            <a:ext cx="9144000" cy="6858000"/>
          </a:xfrm>
          <a:prstGeom prst="rect">
            <a:avLst/>
          </a:prstGeom>
          <a:solidFill>
            <a:schemeClr val="bg2"/>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pic>
        <p:nvPicPr>
          <p:cNvPr id="12" name="Picture 11">
            <a:extLst>
              <a:ext uri="{FF2B5EF4-FFF2-40B4-BE49-F238E27FC236}">
                <a16:creationId xmlns:a16="http://schemas.microsoft.com/office/drawing/2014/main" id="{D1C4D80A-E147-6159-C734-5814B586BD68}"/>
              </a:ext>
            </a:extLst>
          </p:cNvPr>
          <p:cNvPicPr>
            <a:picLocks noChangeAspect="1"/>
          </p:cNvPicPr>
          <p:nvPr userDrawn="1"/>
        </p:nvPicPr>
        <p:blipFill>
          <a:blip r:embed="rId2"/>
          <a:srcRect/>
          <a:stretch/>
        </p:blipFill>
        <p:spPr>
          <a:xfrm>
            <a:off x="0" y="1458000"/>
            <a:ext cx="9144000" cy="5400000"/>
          </a:xfrm>
          <a:prstGeom prst="rect">
            <a:avLst/>
          </a:prstGeom>
          <a:effectLst/>
        </p:spPr>
      </p:pic>
      <p:sp>
        <p:nvSpPr>
          <p:cNvPr id="13" name="Rectangle 12">
            <a:extLst>
              <a:ext uri="{FF2B5EF4-FFF2-40B4-BE49-F238E27FC236}">
                <a16:creationId xmlns:a16="http://schemas.microsoft.com/office/drawing/2014/main" id="{CA67E64D-3541-7F39-24B5-D8832BF08004}"/>
              </a:ext>
            </a:extLst>
          </p:cNvPr>
          <p:cNvSpPr/>
          <p:nvPr userDrawn="1"/>
        </p:nvSpPr>
        <p:spPr bwMode="auto">
          <a:xfrm>
            <a:off x="0" y="0"/>
            <a:ext cx="9144000" cy="1512000"/>
          </a:xfrm>
          <a:prstGeom prst="rect">
            <a:avLst/>
          </a:prstGeom>
          <a:solidFill>
            <a:schemeClr val="bg2"/>
          </a:solidFill>
          <a:ln w="9525">
            <a:noFill/>
            <a:miter lim="800000"/>
            <a:headEnd/>
            <a:tailEnd/>
          </a:ln>
          <a:effectLst>
            <a:outerShdw blurRad="317500" dist="76200" dir="5400000" algn="ctr" rotWithShape="0">
              <a:srgbClr val="000000">
                <a:alpha val="39597"/>
              </a:srgbClr>
            </a:outerShdw>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pic>
        <p:nvPicPr>
          <p:cNvPr id="14" name="Picture 13">
            <a:extLst>
              <a:ext uri="{FF2B5EF4-FFF2-40B4-BE49-F238E27FC236}">
                <a16:creationId xmlns:a16="http://schemas.microsoft.com/office/drawing/2014/main" id="{205B58A3-8723-623A-1E91-38A0CF6B2174}"/>
              </a:ext>
            </a:extLst>
          </p:cNvPr>
          <p:cNvPicPr>
            <a:picLocks noChangeAspect="1"/>
          </p:cNvPicPr>
          <p:nvPr userDrawn="1"/>
        </p:nvPicPr>
        <p:blipFill>
          <a:blip r:embed="rId3"/>
          <a:srcRect/>
          <a:stretch/>
        </p:blipFill>
        <p:spPr>
          <a:xfrm>
            <a:off x="386038" y="465810"/>
            <a:ext cx="1471653" cy="641363"/>
          </a:xfrm>
          <a:prstGeom prst="rect">
            <a:avLst/>
          </a:prstGeom>
        </p:spPr>
      </p:pic>
      <p:pic>
        <p:nvPicPr>
          <p:cNvPr id="15" name="Picture 14">
            <a:extLst>
              <a:ext uri="{FF2B5EF4-FFF2-40B4-BE49-F238E27FC236}">
                <a16:creationId xmlns:a16="http://schemas.microsoft.com/office/drawing/2014/main" id="{DA9265C1-152C-D61C-318C-550049D39E84}"/>
              </a:ext>
            </a:extLst>
          </p:cNvPr>
          <p:cNvPicPr>
            <a:picLocks noChangeAspect="1"/>
          </p:cNvPicPr>
          <p:nvPr userDrawn="1"/>
        </p:nvPicPr>
        <p:blipFill>
          <a:blip r:embed="rId4"/>
          <a:srcRect/>
          <a:stretch/>
        </p:blipFill>
        <p:spPr>
          <a:xfrm>
            <a:off x="7677150" y="386439"/>
            <a:ext cx="1080812" cy="813001"/>
          </a:xfrm>
          <a:prstGeom prst="rect">
            <a:avLst/>
          </a:prstGeom>
        </p:spPr>
      </p:pic>
      <p:sp>
        <p:nvSpPr>
          <p:cNvPr id="3" name="Subtitle 2"/>
          <p:cNvSpPr>
            <a:spLocks noGrp="1"/>
          </p:cNvSpPr>
          <p:nvPr>
            <p:ph type="subTitle" idx="1"/>
          </p:nvPr>
        </p:nvSpPr>
        <p:spPr>
          <a:xfrm>
            <a:off x="971550" y="2119402"/>
            <a:ext cx="7181850" cy="2302767"/>
          </a:xfrm>
        </p:spPr>
        <p:txBody>
          <a:bodyPr>
            <a:noAutofit/>
          </a:bodyPr>
          <a:lstStyle>
            <a:lvl1pPr marL="0" indent="0" algn="l">
              <a:lnSpc>
                <a:spcPts val="4800"/>
              </a:lnSpc>
              <a:spcBef>
                <a:spcPts val="0"/>
              </a:spcBef>
              <a:spcAft>
                <a:spcPts val="0"/>
              </a:spcAft>
              <a:buNone/>
              <a:defRPr sz="3500" b="1" i="0">
                <a:solidFill>
                  <a:schemeClr val="bg1"/>
                </a:solidFill>
                <a:effectLst>
                  <a:outerShdw blurRad="254000" dist="38100" dir="5400000" algn="ctr" rotWithShape="0">
                    <a:srgbClr val="000000">
                      <a:alpha val="25000"/>
                    </a:srgbClr>
                  </a:outerShdw>
                </a:effectLst>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7" name="Text Placeholder 8">
            <a:extLst>
              <a:ext uri="{FF2B5EF4-FFF2-40B4-BE49-F238E27FC236}">
                <a16:creationId xmlns:a16="http://schemas.microsoft.com/office/drawing/2014/main" id="{D1F9E7F3-AABB-0241-87AB-30AAECBA3F69}"/>
              </a:ext>
            </a:extLst>
          </p:cNvPr>
          <p:cNvSpPr>
            <a:spLocks noGrp="1"/>
          </p:cNvSpPr>
          <p:nvPr>
            <p:ph type="body" sz="quarter" idx="11"/>
          </p:nvPr>
        </p:nvSpPr>
        <p:spPr>
          <a:xfrm>
            <a:off x="971550" y="5202654"/>
            <a:ext cx="7181849"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a:t>Click to edit Master text styles</a:t>
            </a:r>
          </a:p>
        </p:txBody>
      </p:sp>
      <p:sp>
        <p:nvSpPr>
          <p:cNvPr id="8" name="Text Placeholder 8">
            <a:extLst>
              <a:ext uri="{FF2B5EF4-FFF2-40B4-BE49-F238E27FC236}">
                <a16:creationId xmlns:a16="http://schemas.microsoft.com/office/drawing/2014/main" id="{C68751F8-1D78-5A4E-9D45-B1F88A88994B}"/>
              </a:ext>
            </a:extLst>
          </p:cNvPr>
          <p:cNvSpPr>
            <a:spLocks noGrp="1"/>
          </p:cNvSpPr>
          <p:nvPr>
            <p:ph type="body" sz="quarter" idx="12"/>
          </p:nvPr>
        </p:nvSpPr>
        <p:spPr>
          <a:xfrm>
            <a:off x="971550" y="5571822"/>
            <a:ext cx="7181849"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a:t>Click to edit Master text styles</a:t>
            </a:r>
          </a:p>
        </p:txBody>
      </p:sp>
      <p:sp>
        <p:nvSpPr>
          <p:cNvPr id="10" name="Text Placeholder 8">
            <a:extLst>
              <a:ext uri="{FF2B5EF4-FFF2-40B4-BE49-F238E27FC236}">
                <a16:creationId xmlns:a16="http://schemas.microsoft.com/office/drawing/2014/main" id="{4F296190-872A-034A-97D8-F4D34666EADD}"/>
              </a:ext>
            </a:extLst>
          </p:cNvPr>
          <p:cNvSpPr>
            <a:spLocks noGrp="1"/>
          </p:cNvSpPr>
          <p:nvPr>
            <p:ph type="body" sz="quarter" idx="13"/>
          </p:nvPr>
        </p:nvSpPr>
        <p:spPr>
          <a:xfrm>
            <a:off x="971550" y="4833486"/>
            <a:ext cx="7181849"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a:t>Click to edit Master text styles</a:t>
            </a:r>
          </a:p>
        </p:txBody>
      </p:sp>
    </p:spTree>
    <p:extLst>
      <p:ext uri="{BB962C8B-B14F-4D97-AF65-F5344CB8AC3E}">
        <p14:creationId xmlns:p14="http://schemas.microsoft.com/office/powerpoint/2010/main" val="280493877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NCSCT + NHSE sec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76BD778D-DFD8-5BFC-D364-756C057E5581}"/>
              </a:ext>
            </a:extLst>
          </p:cNvPr>
          <p:cNvSpPr/>
          <p:nvPr userDrawn="1"/>
        </p:nvSpPr>
        <p:spPr bwMode="auto">
          <a:xfrm>
            <a:off x="0" y="0"/>
            <a:ext cx="9144000" cy="6858000"/>
          </a:xfrm>
          <a:prstGeom prst="rect">
            <a:avLst/>
          </a:prstGeom>
          <a:solidFill>
            <a:schemeClr val="bg2"/>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pic>
        <p:nvPicPr>
          <p:cNvPr id="10" name="Picture 9">
            <a:extLst>
              <a:ext uri="{FF2B5EF4-FFF2-40B4-BE49-F238E27FC236}">
                <a16:creationId xmlns:a16="http://schemas.microsoft.com/office/drawing/2014/main" id="{EDF591C5-2BDF-185D-F69D-9551E784CDF2}"/>
              </a:ext>
            </a:extLst>
          </p:cNvPr>
          <p:cNvPicPr>
            <a:picLocks noChangeAspect="1"/>
          </p:cNvPicPr>
          <p:nvPr userDrawn="1"/>
        </p:nvPicPr>
        <p:blipFill>
          <a:blip r:embed="rId2"/>
          <a:srcRect/>
          <a:stretch/>
        </p:blipFill>
        <p:spPr>
          <a:xfrm>
            <a:off x="0" y="1458000"/>
            <a:ext cx="9144000" cy="5400000"/>
          </a:xfrm>
          <a:prstGeom prst="rect">
            <a:avLst/>
          </a:prstGeom>
          <a:effectLst/>
        </p:spPr>
      </p:pic>
      <p:sp>
        <p:nvSpPr>
          <p:cNvPr id="11" name="Rectangle 10">
            <a:extLst>
              <a:ext uri="{FF2B5EF4-FFF2-40B4-BE49-F238E27FC236}">
                <a16:creationId xmlns:a16="http://schemas.microsoft.com/office/drawing/2014/main" id="{5EF4307B-ED34-A57F-A9BD-F0507519AEAD}"/>
              </a:ext>
            </a:extLst>
          </p:cNvPr>
          <p:cNvSpPr/>
          <p:nvPr userDrawn="1"/>
        </p:nvSpPr>
        <p:spPr bwMode="auto">
          <a:xfrm>
            <a:off x="0" y="0"/>
            <a:ext cx="9144000" cy="1512000"/>
          </a:xfrm>
          <a:prstGeom prst="rect">
            <a:avLst/>
          </a:prstGeom>
          <a:solidFill>
            <a:schemeClr val="bg2"/>
          </a:solidFill>
          <a:ln w="9525">
            <a:noFill/>
            <a:miter lim="800000"/>
            <a:headEnd/>
            <a:tailEnd/>
          </a:ln>
          <a:effectLst>
            <a:outerShdw blurRad="317500" dist="76200" dir="5400000" algn="ctr" rotWithShape="0">
              <a:srgbClr val="000000">
                <a:alpha val="39597"/>
              </a:srgbClr>
            </a:outerShdw>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sp>
        <p:nvSpPr>
          <p:cNvPr id="3" name="Subtitle 2"/>
          <p:cNvSpPr>
            <a:spLocks noGrp="1"/>
          </p:cNvSpPr>
          <p:nvPr>
            <p:ph type="subTitle" idx="1"/>
          </p:nvPr>
        </p:nvSpPr>
        <p:spPr>
          <a:xfrm>
            <a:off x="971550" y="2119402"/>
            <a:ext cx="7181850" cy="619995"/>
          </a:xfrm>
        </p:spPr>
        <p:txBody>
          <a:bodyPr>
            <a:noAutofit/>
          </a:bodyPr>
          <a:lstStyle>
            <a:lvl1pPr marL="0" indent="0" algn="l">
              <a:lnSpc>
                <a:spcPts val="4800"/>
              </a:lnSpc>
              <a:spcBef>
                <a:spcPts val="0"/>
              </a:spcBef>
              <a:spcAft>
                <a:spcPts val="0"/>
              </a:spcAft>
              <a:buNone/>
              <a:defRPr sz="2600" b="0" i="0">
                <a:solidFill>
                  <a:schemeClr val="accent3"/>
                </a:solidFill>
                <a:effectLst>
                  <a:outerShdw blurRad="254000" dist="38100" dir="5400000" algn="ctr" rotWithShape="0">
                    <a:srgbClr val="000000">
                      <a:alpha val="25000"/>
                    </a:srgbClr>
                  </a:outerShdw>
                </a:effectLst>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en-US"/>
          </a:p>
        </p:txBody>
      </p:sp>
      <p:sp>
        <p:nvSpPr>
          <p:cNvPr id="15" name="Text Placeholder 14">
            <a:extLst>
              <a:ext uri="{FF2B5EF4-FFF2-40B4-BE49-F238E27FC236}">
                <a16:creationId xmlns:a16="http://schemas.microsoft.com/office/drawing/2014/main" id="{90B9E4DC-3526-3E13-E3C6-4105B8BAF0D3}"/>
              </a:ext>
            </a:extLst>
          </p:cNvPr>
          <p:cNvSpPr>
            <a:spLocks noGrp="1"/>
          </p:cNvSpPr>
          <p:nvPr>
            <p:ph type="body" sz="quarter" idx="10"/>
          </p:nvPr>
        </p:nvSpPr>
        <p:spPr>
          <a:xfrm>
            <a:off x="971550" y="2758580"/>
            <a:ext cx="7181849" cy="3523318"/>
          </a:xfrm>
        </p:spPr>
        <p:txBody>
          <a:bodyPr/>
          <a:lstStyle>
            <a:lvl1pPr marL="0" indent="0">
              <a:lnSpc>
                <a:spcPts val="4000"/>
              </a:lnSpc>
              <a:spcBef>
                <a:spcPts val="0"/>
              </a:spcBef>
              <a:spcAft>
                <a:spcPts val="0"/>
              </a:spcAft>
              <a:buNone/>
              <a:defRPr sz="3000" b="1">
                <a:solidFill>
                  <a:schemeClr val="bg1"/>
                </a:solidFill>
              </a:defRPr>
            </a:lvl1pPr>
            <a:lvl2pPr marL="0" indent="0">
              <a:buNone/>
              <a:defRPr sz="2800">
                <a:solidFill>
                  <a:schemeClr val="bg1"/>
                </a:solidFill>
              </a:defRPr>
            </a:lvl2pPr>
            <a:lvl3pPr marL="0" indent="0">
              <a:buNone/>
              <a:defRPr sz="2800">
                <a:solidFill>
                  <a:schemeClr val="bg1"/>
                </a:solidFill>
              </a:defRPr>
            </a:lvl3pPr>
            <a:lvl4pPr marL="0" indent="0">
              <a:buNone/>
              <a:defRPr sz="2800">
                <a:solidFill>
                  <a:schemeClr val="bg1"/>
                </a:solidFill>
              </a:defRPr>
            </a:lvl4pPr>
            <a:lvl5pPr marL="0" indent="0">
              <a:buNone/>
              <a:defRPr sz="2800">
                <a:solidFill>
                  <a:schemeClr val="bg1"/>
                </a:solidFill>
              </a:defRPr>
            </a:lvl5pPr>
          </a:lstStyle>
          <a:p>
            <a:pPr lvl="0"/>
            <a:endParaRPr lang="en-US"/>
          </a:p>
        </p:txBody>
      </p:sp>
      <p:pic>
        <p:nvPicPr>
          <p:cNvPr id="6" name="Picture 5">
            <a:extLst>
              <a:ext uri="{FF2B5EF4-FFF2-40B4-BE49-F238E27FC236}">
                <a16:creationId xmlns:a16="http://schemas.microsoft.com/office/drawing/2014/main" id="{D2B569F1-70D2-971A-DB38-C2DB35B96505}"/>
              </a:ext>
            </a:extLst>
          </p:cNvPr>
          <p:cNvPicPr>
            <a:picLocks noChangeAspect="1"/>
          </p:cNvPicPr>
          <p:nvPr userDrawn="1"/>
        </p:nvPicPr>
        <p:blipFill>
          <a:blip r:embed="rId3"/>
          <a:srcRect/>
          <a:stretch/>
        </p:blipFill>
        <p:spPr>
          <a:xfrm>
            <a:off x="7677150" y="386439"/>
            <a:ext cx="1080812" cy="813001"/>
          </a:xfrm>
          <a:prstGeom prst="rect">
            <a:avLst/>
          </a:prstGeom>
        </p:spPr>
      </p:pic>
      <p:pic>
        <p:nvPicPr>
          <p:cNvPr id="7" name="Picture 6">
            <a:extLst>
              <a:ext uri="{FF2B5EF4-FFF2-40B4-BE49-F238E27FC236}">
                <a16:creationId xmlns:a16="http://schemas.microsoft.com/office/drawing/2014/main" id="{251A0833-A7A3-CEB5-448B-F70BEE1EC38C}"/>
              </a:ext>
            </a:extLst>
          </p:cNvPr>
          <p:cNvPicPr>
            <a:picLocks noChangeAspect="1"/>
          </p:cNvPicPr>
          <p:nvPr userDrawn="1"/>
        </p:nvPicPr>
        <p:blipFill>
          <a:blip r:embed="rId4"/>
          <a:srcRect/>
          <a:stretch/>
        </p:blipFill>
        <p:spPr>
          <a:xfrm>
            <a:off x="386038" y="465810"/>
            <a:ext cx="1471653" cy="641363"/>
          </a:xfrm>
          <a:prstGeom prst="rect">
            <a:avLst/>
          </a:prstGeom>
        </p:spPr>
      </p:pic>
    </p:spTree>
    <p:extLst>
      <p:ext uri="{BB962C8B-B14F-4D97-AF65-F5344CB8AC3E}">
        <p14:creationId xmlns:p14="http://schemas.microsoft.com/office/powerpoint/2010/main" val="195465385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CSCT + NHSE en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6479C98-12C9-EBC6-2BD2-71ED51D33490}"/>
              </a:ext>
            </a:extLst>
          </p:cNvPr>
          <p:cNvSpPr/>
          <p:nvPr userDrawn="1"/>
        </p:nvSpPr>
        <p:spPr bwMode="auto">
          <a:xfrm>
            <a:off x="0" y="0"/>
            <a:ext cx="9144000" cy="6858000"/>
          </a:xfrm>
          <a:prstGeom prst="rect">
            <a:avLst/>
          </a:prstGeom>
          <a:solidFill>
            <a:schemeClr val="bg1"/>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pic>
        <p:nvPicPr>
          <p:cNvPr id="6" name="Picture 5">
            <a:extLst>
              <a:ext uri="{FF2B5EF4-FFF2-40B4-BE49-F238E27FC236}">
                <a16:creationId xmlns:a16="http://schemas.microsoft.com/office/drawing/2014/main" id="{6E443056-19F4-F436-8471-25850C4EAF0E}"/>
              </a:ext>
            </a:extLst>
          </p:cNvPr>
          <p:cNvPicPr>
            <a:picLocks noChangeAspect="1"/>
          </p:cNvPicPr>
          <p:nvPr userDrawn="1"/>
        </p:nvPicPr>
        <p:blipFill>
          <a:blip r:embed="rId2"/>
          <a:srcRect/>
          <a:stretch/>
        </p:blipFill>
        <p:spPr>
          <a:xfrm>
            <a:off x="5698944" y="2729376"/>
            <a:ext cx="2008158" cy="1510562"/>
          </a:xfrm>
          <a:prstGeom prst="rect">
            <a:avLst/>
          </a:prstGeom>
        </p:spPr>
      </p:pic>
      <p:pic>
        <p:nvPicPr>
          <p:cNvPr id="7" name="Picture 6">
            <a:extLst>
              <a:ext uri="{FF2B5EF4-FFF2-40B4-BE49-F238E27FC236}">
                <a16:creationId xmlns:a16="http://schemas.microsoft.com/office/drawing/2014/main" id="{09DAAAA2-1272-83DA-9C87-9C8764379B9D}"/>
              </a:ext>
            </a:extLst>
          </p:cNvPr>
          <p:cNvPicPr>
            <a:picLocks noChangeAspect="1"/>
          </p:cNvPicPr>
          <p:nvPr userDrawn="1"/>
        </p:nvPicPr>
        <p:blipFill>
          <a:blip r:embed="rId3"/>
          <a:srcRect/>
          <a:stretch/>
        </p:blipFill>
        <p:spPr>
          <a:xfrm>
            <a:off x="1369444" y="2862864"/>
            <a:ext cx="2664814" cy="1161354"/>
          </a:xfrm>
          <a:prstGeom prst="rect">
            <a:avLst/>
          </a:prstGeom>
        </p:spPr>
      </p:pic>
    </p:spTree>
    <p:extLst>
      <p:ext uri="{BB962C8B-B14F-4D97-AF65-F5344CB8AC3E}">
        <p14:creationId xmlns:p14="http://schemas.microsoft.com/office/powerpoint/2010/main" val="15737047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ullet li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baseline="0"/>
            </a:lvl1pPr>
          </a:lstStyle>
          <a:p>
            <a:r>
              <a:rPr lang="en-GB" dirty="0"/>
              <a:t>Click to edit Master title style</a:t>
            </a:r>
            <a:endParaRPr lang="en-US" dirty="0"/>
          </a:p>
        </p:txBody>
      </p:sp>
      <p:sp>
        <p:nvSpPr>
          <p:cNvPr id="10" name="Text Placeholder 8">
            <a:extLst>
              <a:ext uri="{FF2B5EF4-FFF2-40B4-BE49-F238E27FC236}">
                <a16:creationId xmlns:a16="http://schemas.microsoft.com/office/drawing/2014/main" id="{C656846D-9FA0-9042-A669-BD77AC2B01FD}"/>
              </a:ext>
            </a:extLst>
          </p:cNvPr>
          <p:cNvSpPr>
            <a:spLocks noGrp="1"/>
          </p:cNvSpPr>
          <p:nvPr>
            <p:ph type="body" idx="12"/>
          </p:nvPr>
        </p:nvSpPr>
        <p:spPr>
          <a:xfrm>
            <a:off x="571500" y="1752600"/>
            <a:ext cx="7966604" cy="4191000"/>
          </a:xfrm>
        </p:spPr>
        <p:txBody>
          <a:bodyPr/>
          <a:lstStyle/>
          <a:p>
            <a:pPr lvl="0"/>
            <a:r>
              <a:rPr lang="en-GB" dirty="0"/>
              <a:t>Click to edit Master text styles</a:t>
            </a:r>
          </a:p>
          <a:p>
            <a:pPr lvl="5"/>
            <a:r>
              <a:rPr lang="en-GB" dirty="0"/>
              <a:t>Second level</a:t>
            </a:r>
          </a:p>
          <a:p>
            <a:pPr lvl="5"/>
            <a:r>
              <a:rPr lang="en-GB" dirty="0"/>
              <a:t>Third level</a:t>
            </a:r>
          </a:p>
          <a:p>
            <a:pPr lvl="5"/>
            <a:r>
              <a:rPr lang="en-GB" dirty="0"/>
              <a:t>Fourth level</a:t>
            </a:r>
          </a:p>
          <a:p>
            <a:pPr lvl="5"/>
            <a:r>
              <a:rPr lang="en-GB" dirty="0"/>
              <a:t>Fifth level</a:t>
            </a:r>
            <a:endParaRPr lang="en-US" dirty="0"/>
          </a:p>
        </p:txBody>
      </p:sp>
      <p:sp>
        <p:nvSpPr>
          <p:cNvPr id="6" name="Footer Placeholder 4">
            <a:extLst>
              <a:ext uri="{FF2B5EF4-FFF2-40B4-BE49-F238E27FC236}">
                <a16:creationId xmlns:a16="http://schemas.microsoft.com/office/drawing/2014/main" id="{2F66A359-2EB5-79D1-501D-D4450357F8E7}"/>
              </a:ext>
            </a:extLst>
          </p:cNvPr>
          <p:cNvSpPr>
            <a:spLocks noGrp="1"/>
          </p:cNvSpPr>
          <p:nvPr>
            <p:ph type="ftr" sz="quarter" idx="3"/>
          </p:nvPr>
        </p:nvSpPr>
        <p:spPr>
          <a:xfrm>
            <a:off x="593184" y="6412790"/>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r>
              <a:rPr lang="en-US" dirty="0"/>
              <a:t>National Tobacco Dependency Treatment Training for Acute and Acute MH</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number li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baseline="0"/>
            </a:lvl1pPr>
          </a:lstStyle>
          <a:p>
            <a:r>
              <a:rPr lang="en-GB" dirty="0"/>
              <a:t>Click to edit Master title style</a:t>
            </a:r>
            <a:endParaRPr lang="en-US" dirty="0"/>
          </a:p>
        </p:txBody>
      </p:sp>
      <p:sp>
        <p:nvSpPr>
          <p:cNvPr id="10" name="Text Placeholder 8">
            <a:extLst>
              <a:ext uri="{FF2B5EF4-FFF2-40B4-BE49-F238E27FC236}">
                <a16:creationId xmlns:a16="http://schemas.microsoft.com/office/drawing/2014/main" id="{C656846D-9FA0-9042-A669-BD77AC2B01FD}"/>
              </a:ext>
            </a:extLst>
          </p:cNvPr>
          <p:cNvSpPr>
            <a:spLocks noGrp="1"/>
          </p:cNvSpPr>
          <p:nvPr>
            <p:ph type="body" idx="12"/>
          </p:nvPr>
        </p:nvSpPr>
        <p:spPr>
          <a:xfrm>
            <a:off x="571500" y="1752600"/>
            <a:ext cx="7966604" cy="4191000"/>
          </a:xfrm>
        </p:spPr>
        <p:txBody>
          <a:bodyPr/>
          <a:lstStyle>
            <a:lvl1pPr marL="0" indent="0">
              <a:tabLst>
                <a:tab pos="301625" algn="l"/>
              </a:tabLst>
              <a:defRPr/>
            </a:lvl1pPr>
          </a:lstStyle>
          <a:p>
            <a:pPr marL="0" indent="0">
              <a:buNone/>
            </a:pPr>
            <a:endParaRPr lang="en-US" dirty="0"/>
          </a:p>
        </p:txBody>
      </p:sp>
      <p:sp>
        <p:nvSpPr>
          <p:cNvPr id="6" name="Footer Placeholder 4">
            <a:extLst>
              <a:ext uri="{FF2B5EF4-FFF2-40B4-BE49-F238E27FC236}">
                <a16:creationId xmlns:a16="http://schemas.microsoft.com/office/drawing/2014/main" id="{F8C9E131-FD36-23EA-0889-758842A3F37F}"/>
              </a:ext>
            </a:extLst>
          </p:cNvPr>
          <p:cNvSpPr>
            <a:spLocks noGrp="1"/>
          </p:cNvSpPr>
          <p:nvPr>
            <p:ph type="ftr" sz="quarter" idx="3"/>
          </p:nvPr>
        </p:nvSpPr>
        <p:spPr>
          <a:xfrm>
            <a:off x="593184" y="6412790"/>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r>
              <a:rPr lang="en-US" dirty="0"/>
              <a:t>National Tobacco Dependency Treatment Training for Acute and Acute MH</a:t>
            </a:r>
          </a:p>
        </p:txBody>
      </p:sp>
    </p:spTree>
    <p:extLst>
      <p:ext uri="{BB962C8B-B14F-4D97-AF65-F5344CB8AC3E}">
        <p14:creationId xmlns:p14="http://schemas.microsoft.com/office/powerpoint/2010/main" val="34523062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lum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571500" y="1752601"/>
            <a:ext cx="3771900" cy="4267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dirty="0"/>
              <a:t>Click to edit Master text styles</a:t>
            </a:r>
          </a:p>
          <a:p>
            <a:pPr lvl="5"/>
            <a:r>
              <a:rPr lang="en-GB" dirty="0"/>
              <a:t>Second level</a:t>
            </a:r>
          </a:p>
          <a:p>
            <a:pPr lvl="5"/>
            <a:r>
              <a:rPr lang="en-GB" dirty="0"/>
              <a:t>Third level</a:t>
            </a:r>
          </a:p>
          <a:p>
            <a:pPr lvl="5"/>
            <a:r>
              <a:rPr lang="en-GB" dirty="0"/>
              <a:t>Fourth level</a:t>
            </a:r>
          </a:p>
          <a:p>
            <a:pPr lvl="5"/>
            <a:r>
              <a:rPr lang="en-GB" dirty="0"/>
              <a:t>Fifth level</a:t>
            </a:r>
            <a:endParaRPr lang="en-US" dirty="0"/>
          </a:p>
        </p:txBody>
      </p:sp>
      <p:sp>
        <p:nvSpPr>
          <p:cNvPr id="4" name="Content Placeholder 3"/>
          <p:cNvSpPr>
            <a:spLocks noGrp="1"/>
          </p:cNvSpPr>
          <p:nvPr>
            <p:ph sz="half" idx="2"/>
          </p:nvPr>
        </p:nvSpPr>
        <p:spPr>
          <a:xfrm>
            <a:off x="4800600" y="1752600"/>
            <a:ext cx="3733800" cy="4267201"/>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dirty="0"/>
              <a:t>Click to edit Master text styles</a:t>
            </a:r>
          </a:p>
          <a:p>
            <a:pPr lvl="5"/>
            <a:r>
              <a:rPr lang="en-GB" dirty="0"/>
              <a:t>Second level</a:t>
            </a:r>
          </a:p>
          <a:p>
            <a:pPr lvl="5"/>
            <a:r>
              <a:rPr lang="en-GB" dirty="0"/>
              <a:t>Third level</a:t>
            </a:r>
          </a:p>
          <a:p>
            <a:pPr lvl="5"/>
            <a:r>
              <a:rPr lang="en-GB" dirty="0"/>
              <a:t>Fourth level</a:t>
            </a:r>
          </a:p>
          <a:p>
            <a:pPr lvl="5"/>
            <a:r>
              <a:rPr lang="en-GB" dirty="0"/>
              <a:t>Fifth level</a:t>
            </a:r>
            <a:endParaRPr lang="en-US" dirty="0"/>
          </a:p>
        </p:txBody>
      </p:sp>
      <p:sp>
        <p:nvSpPr>
          <p:cNvPr id="7" name="Footer Placeholder 4">
            <a:extLst>
              <a:ext uri="{FF2B5EF4-FFF2-40B4-BE49-F238E27FC236}">
                <a16:creationId xmlns:a16="http://schemas.microsoft.com/office/drawing/2014/main" id="{25C028FF-DAD1-C1E6-F56C-27E08618806C}"/>
              </a:ext>
            </a:extLst>
          </p:cNvPr>
          <p:cNvSpPr>
            <a:spLocks noGrp="1"/>
          </p:cNvSpPr>
          <p:nvPr>
            <p:ph type="ftr" sz="quarter" idx="3"/>
          </p:nvPr>
        </p:nvSpPr>
        <p:spPr>
          <a:xfrm>
            <a:off x="593184" y="6412790"/>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r>
              <a:rPr lang="en-US" dirty="0"/>
              <a:t>National Tobacco Dependency Treatment Training for Acute and Acute MH</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4161FE70-3A0E-6BC9-49AD-BF3E53826940}"/>
              </a:ext>
            </a:extLst>
          </p:cNvPr>
          <p:cNvSpPr/>
          <p:nvPr userDrawn="1"/>
        </p:nvSpPr>
        <p:spPr bwMode="auto">
          <a:xfrm>
            <a:off x="0" y="0"/>
            <a:ext cx="9144000" cy="6858000"/>
          </a:xfrm>
          <a:prstGeom prst="rect">
            <a:avLst/>
          </a:prstGeom>
          <a:solidFill>
            <a:schemeClr val="bg1"/>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spTree>
    <p:extLst>
      <p:ext uri="{BB962C8B-B14F-4D97-AF65-F5344CB8AC3E}">
        <p14:creationId xmlns:p14="http://schemas.microsoft.com/office/powerpoint/2010/main" val="4354162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video">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0092AF3A-EA40-604F-97D6-F4C65EC870CE}"/>
              </a:ext>
            </a:extLst>
          </p:cNvPr>
          <p:cNvSpPr/>
          <p:nvPr userDrawn="1"/>
        </p:nvSpPr>
        <p:spPr>
          <a:xfrm>
            <a:off x="0" y="0"/>
            <a:ext cx="9144000" cy="6858000"/>
          </a:xfrm>
          <a:prstGeom prst="rect">
            <a:avLst/>
          </a:prstGeom>
          <a:solidFill>
            <a:schemeClr val="tx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0" i="0" dirty="0">
              <a:latin typeface="Century Gothic" panose="020B0502020202020204" pitchFamily="34" charset="0"/>
            </a:endParaRPr>
          </a:p>
        </p:txBody>
      </p:sp>
      <p:sp>
        <p:nvSpPr>
          <p:cNvPr id="2" name="Title 1"/>
          <p:cNvSpPr>
            <a:spLocks noGrp="1"/>
          </p:cNvSpPr>
          <p:nvPr>
            <p:ph type="title"/>
          </p:nvPr>
        </p:nvSpPr>
        <p:spPr/>
        <p:txBody>
          <a:bodyPr/>
          <a:lstStyle>
            <a:lvl1pPr marL="0" algn="l">
              <a:defRPr baseline="0"/>
            </a:lvl1pPr>
          </a:lstStyle>
          <a:p>
            <a:r>
              <a:rPr lang="en-GB" dirty="0"/>
              <a:t>Click to edit Master title style</a:t>
            </a:r>
            <a:endParaRPr lang="en-US" dirty="0"/>
          </a:p>
        </p:txBody>
      </p:sp>
    </p:spTree>
    <p:extLst>
      <p:ext uri="{BB962C8B-B14F-4D97-AF65-F5344CB8AC3E}">
        <p14:creationId xmlns:p14="http://schemas.microsoft.com/office/powerpoint/2010/main" val="3599011965"/>
      </p:ext>
    </p:extLst>
  </p:cSld>
  <p:clrMapOvr>
    <a:masterClrMapping/>
  </p:clrMapOvr>
  <p:extLst>
    <p:ext uri="{DCECCB84-F9BA-43D5-87BE-67443E8EF086}">
      <p15:sldGuideLst xmlns:p15="http://schemas.microsoft.com/office/powerpoint/2012/main">
        <p15:guide id="1" orient="horz" pos="867" userDrawn="1">
          <p15:clr>
            <a:srgbClr val="FBAE40"/>
          </p15:clr>
        </p15:guide>
        <p15:guide id="2" orient="horz" pos="411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vid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8D2B4D8-2250-93EC-0123-26464BD0F4C8}"/>
              </a:ext>
            </a:extLst>
          </p:cNvPr>
          <p:cNvSpPr/>
          <p:nvPr userDrawn="1"/>
        </p:nvSpPr>
        <p:spPr bwMode="auto">
          <a:xfrm>
            <a:off x="0" y="0"/>
            <a:ext cx="9144000" cy="6858000"/>
          </a:xfrm>
          <a:prstGeom prst="rect">
            <a:avLst/>
          </a:prstGeom>
          <a:solidFill>
            <a:schemeClr val="accent1"/>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sp>
        <p:nvSpPr>
          <p:cNvPr id="5" name="Subtitle 2">
            <a:extLst>
              <a:ext uri="{FF2B5EF4-FFF2-40B4-BE49-F238E27FC236}">
                <a16:creationId xmlns:a16="http://schemas.microsoft.com/office/drawing/2014/main" id="{9899109D-217D-F041-A2C0-B8AE13CD4563}"/>
              </a:ext>
            </a:extLst>
          </p:cNvPr>
          <p:cNvSpPr>
            <a:spLocks noGrp="1"/>
          </p:cNvSpPr>
          <p:nvPr>
            <p:ph type="subTitle" idx="1"/>
          </p:nvPr>
        </p:nvSpPr>
        <p:spPr>
          <a:xfrm>
            <a:off x="971550" y="1772816"/>
            <a:ext cx="7200900" cy="3168352"/>
          </a:xfrm>
        </p:spPr>
        <p:txBody>
          <a:bodyPr anchor="ctr">
            <a:noAutofit/>
          </a:bodyPr>
          <a:lstStyle>
            <a:lvl1pPr marL="0" indent="0" algn="ctr">
              <a:lnSpc>
                <a:spcPts val="4500"/>
              </a:lnSpc>
              <a:spcBef>
                <a:spcPts val="500"/>
              </a:spcBef>
              <a:spcAft>
                <a:spcPts val="500"/>
              </a:spcAft>
              <a:buNone/>
              <a:defRPr sz="4000" b="1" i="0">
                <a:solidFill>
                  <a:schemeClr val="bg1"/>
                </a:solidFill>
                <a:effectLst>
                  <a:outerShdw blurRad="254000" dist="38100" dir="5400000" algn="ctr" rotWithShape="0">
                    <a:srgbClr val="000000">
                      <a:alpha val="25000"/>
                    </a:srgbClr>
                  </a:outerShdw>
                </a:effectLst>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edit Master subtitle style</a:t>
            </a:r>
            <a:endParaRPr lang="en-US" dirty="0"/>
          </a:p>
        </p:txBody>
      </p:sp>
    </p:spTree>
    <p:extLst>
      <p:ext uri="{BB962C8B-B14F-4D97-AF65-F5344CB8AC3E}">
        <p14:creationId xmlns:p14="http://schemas.microsoft.com/office/powerpoint/2010/main" val="3899808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dark smok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706F22E-C7AB-6540-AFC5-35FC5F1C9016}"/>
              </a:ext>
            </a:extLst>
          </p:cNvPr>
          <p:cNvPicPr>
            <a:picLocks noChangeAspect="1"/>
          </p:cNvPicPr>
          <p:nvPr userDrawn="1"/>
        </p:nvPicPr>
        <p:blipFill>
          <a:blip r:embed="rId2"/>
          <a:srcRect/>
          <a:stretch/>
        </p:blipFill>
        <p:spPr>
          <a:xfrm>
            <a:off x="0" y="0"/>
            <a:ext cx="9144000" cy="6858000"/>
          </a:xfrm>
          <a:prstGeom prst="rect">
            <a:avLst/>
          </a:prstGeom>
        </p:spPr>
      </p:pic>
    </p:spTree>
    <p:extLst>
      <p:ext uri="{BB962C8B-B14F-4D97-AF65-F5344CB8AC3E}">
        <p14:creationId xmlns:p14="http://schemas.microsoft.com/office/powerpoint/2010/main" val="6475621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NCSCT en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DD82250-A925-49A5-A344-EE361C53C6D3}"/>
              </a:ext>
            </a:extLst>
          </p:cNvPr>
          <p:cNvSpPr/>
          <p:nvPr userDrawn="1"/>
        </p:nvSpPr>
        <p:spPr bwMode="auto">
          <a:xfrm>
            <a:off x="0" y="0"/>
            <a:ext cx="9144000" cy="6858000"/>
          </a:xfrm>
          <a:prstGeom prst="rect">
            <a:avLst/>
          </a:prstGeom>
          <a:solidFill>
            <a:schemeClr val="accent1"/>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pic>
        <p:nvPicPr>
          <p:cNvPr id="5" name="Picture 4">
            <a:extLst>
              <a:ext uri="{FF2B5EF4-FFF2-40B4-BE49-F238E27FC236}">
                <a16:creationId xmlns:a16="http://schemas.microsoft.com/office/drawing/2014/main" id="{0F094CBC-1CBE-7BB7-E8BF-F3241C6A7794}"/>
              </a:ext>
            </a:extLst>
          </p:cNvPr>
          <p:cNvPicPr>
            <a:picLocks noChangeAspect="1"/>
          </p:cNvPicPr>
          <p:nvPr userDrawn="1"/>
        </p:nvPicPr>
        <p:blipFill>
          <a:blip r:embed="rId2"/>
          <a:stretch>
            <a:fillRect/>
          </a:stretch>
        </p:blipFill>
        <p:spPr>
          <a:xfrm>
            <a:off x="2775939" y="2527413"/>
            <a:ext cx="3592122" cy="1565486"/>
          </a:xfrm>
          <a:prstGeom prst="rect">
            <a:avLst/>
          </a:prstGeom>
        </p:spPr>
      </p:pic>
    </p:spTree>
    <p:extLst>
      <p:ext uri="{BB962C8B-B14F-4D97-AF65-F5344CB8AC3E}">
        <p14:creationId xmlns:p14="http://schemas.microsoft.com/office/powerpoint/2010/main" val="37569650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rot="10800000">
            <a:off x="0" y="0"/>
            <a:ext cx="9144000" cy="1371600"/>
          </a:xfrm>
          <a:prstGeom prst="rect">
            <a:avLst/>
          </a:prstGeom>
          <a:gradFill flip="none" rotWithShape="1">
            <a:gsLst>
              <a:gs pos="13000">
                <a:schemeClr val="accent2"/>
              </a:gs>
              <a:gs pos="99000">
                <a:schemeClr val="accent1"/>
              </a:gs>
            </a:gsLst>
            <a:lin ang="5400000" scaled="0"/>
            <a:tileRect/>
          </a:gradFill>
          <a:ln>
            <a:noFill/>
          </a:ln>
          <a:effectLst>
            <a:outerShdw blurRad="317500" dist="76200" dir="5400000" algn="ctr" rotWithShape="0">
              <a:srgbClr val="000000">
                <a:alpha val="25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0" i="0" dirty="0">
              <a:latin typeface="Century Gothic" panose="020B0502020202020204" pitchFamily="34" charset="0"/>
            </a:endParaRPr>
          </a:p>
        </p:txBody>
      </p:sp>
      <p:sp>
        <p:nvSpPr>
          <p:cNvPr id="8" name="Rectangle 7"/>
          <p:cNvSpPr/>
          <p:nvPr userDrawn="1"/>
        </p:nvSpPr>
        <p:spPr>
          <a:xfrm>
            <a:off x="0" y="6248400"/>
            <a:ext cx="9144000" cy="609600"/>
          </a:xfrm>
          <a:prstGeom prst="rect">
            <a:avLst/>
          </a:prstGeom>
          <a:solidFill>
            <a:schemeClr val="accent1">
              <a:lumMod val="40000"/>
              <a:lumOff val="60000"/>
              <a:alpha val="24572"/>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0" i="0" dirty="0">
              <a:solidFill>
                <a:schemeClr val="accent1"/>
              </a:solidFill>
              <a:latin typeface="Century Gothic" panose="020B0502020202020204" pitchFamily="34" charset="0"/>
            </a:endParaRPr>
          </a:p>
        </p:txBody>
      </p:sp>
      <p:sp>
        <p:nvSpPr>
          <p:cNvPr id="1029" name="Text Placeholder 2"/>
          <p:cNvSpPr>
            <a:spLocks noGrp="1"/>
          </p:cNvSpPr>
          <p:nvPr>
            <p:ph type="body" idx="1"/>
          </p:nvPr>
        </p:nvSpPr>
        <p:spPr bwMode="auto">
          <a:xfrm>
            <a:off x="571500" y="1752600"/>
            <a:ext cx="7962900" cy="419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dirty="0"/>
              <a:t>Click to edit Master text styles</a:t>
            </a:r>
          </a:p>
          <a:p>
            <a:pPr lvl="5"/>
            <a:r>
              <a:rPr lang="en-GB" dirty="0"/>
              <a:t>Second level</a:t>
            </a:r>
          </a:p>
          <a:p>
            <a:pPr lvl="5"/>
            <a:r>
              <a:rPr lang="en-GB" dirty="0"/>
              <a:t>Third level</a:t>
            </a:r>
          </a:p>
          <a:p>
            <a:pPr lvl="5"/>
            <a:r>
              <a:rPr lang="en-GB" dirty="0"/>
              <a:t>Fourth level</a:t>
            </a:r>
          </a:p>
          <a:p>
            <a:pPr lvl="5"/>
            <a:r>
              <a:rPr lang="en-GB" dirty="0"/>
              <a:t>Fifth level</a:t>
            </a:r>
            <a:endParaRPr lang="en-US" dirty="0"/>
          </a:p>
        </p:txBody>
      </p:sp>
      <p:sp>
        <p:nvSpPr>
          <p:cNvPr id="1028" name="Title Placeholder 1"/>
          <p:cNvSpPr>
            <a:spLocks noGrp="1"/>
          </p:cNvSpPr>
          <p:nvPr>
            <p:ph type="title"/>
          </p:nvPr>
        </p:nvSpPr>
        <p:spPr bwMode="auto">
          <a:xfrm>
            <a:off x="571500" y="152400"/>
            <a:ext cx="79629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endParaRPr lang="en-US" dirty="0"/>
          </a:p>
        </p:txBody>
      </p:sp>
      <p:sp>
        <p:nvSpPr>
          <p:cNvPr id="10" name="Footer Placeholder 4">
            <a:extLst>
              <a:ext uri="{FF2B5EF4-FFF2-40B4-BE49-F238E27FC236}">
                <a16:creationId xmlns:a16="http://schemas.microsoft.com/office/drawing/2014/main" id="{41353DF8-2EB9-54F6-12C0-71869652BF3E}"/>
              </a:ext>
            </a:extLst>
          </p:cNvPr>
          <p:cNvSpPr>
            <a:spLocks noGrp="1"/>
          </p:cNvSpPr>
          <p:nvPr>
            <p:ph type="ftr" sz="quarter" idx="3"/>
          </p:nvPr>
        </p:nvSpPr>
        <p:spPr>
          <a:xfrm>
            <a:off x="593184" y="6412790"/>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r>
              <a:rPr lang="en-US" dirty="0"/>
              <a:t>National Tobacco Dependency Treatment Training for Acute and Acute MH</a:t>
            </a:r>
          </a:p>
        </p:txBody>
      </p:sp>
    </p:spTree>
  </p:cSld>
  <p:clrMap bg1="lt1" tx1="dk1" bg2="lt2" tx2="dk2" accent1="accent1" accent2="accent2" accent3="accent3" accent4="accent4" accent5="accent5" accent6="accent6" hlink="hlink" folHlink="folHlink"/>
  <p:sldLayoutIdLst>
    <p:sldLayoutId id="2147483662" r:id="rId1"/>
    <p:sldLayoutId id="2147483650" r:id="rId2"/>
    <p:sldLayoutId id="2147483658" r:id="rId3"/>
    <p:sldLayoutId id="2147483652" r:id="rId4"/>
    <p:sldLayoutId id="2147483671" r:id="rId5"/>
    <p:sldLayoutId id="2147483657" r:id="rId6"/>
    <p:sldLayoutId id="2147483656" r:id="rId7"/>
    <p:sldLayoutId id="2147483665" r:id="rId8"/>
    <p:sldLayoutId id="2147483659" r:id="rId9"/>
    <p:sldLayoutId id="2147483670" r:id="rId10"/>
    <p:sldLayoutId id="2147483672" r:id="rId11"/>
    <p:sldLayoutId id="2147483673" r:id="rId12"/>
    <p:sldLayoutId id="2147483674" r:id="rId13"/>
    <p:sldLayoutId id="2147483677" r:id="rId14"/>
    <p:sldLayoutId id="2147483688" r:id="rId15"/>
    <p:sldLayoutId id="2147483692" r:id="rId16"/>
    <p:sldLayoutId id="2147483693" r:id="rId17"/>
    <p:sldLayoutId id="2147483694" r:id="rId18"/>
    <p:sldLayoutId id="2147483695" r:id="rId19"/>
  </p:sldLayoutIdLst>
  <p:hf hdr="0" dt="0"/>
  <p:txStyles>
    <p:titleStyle>
      <a:lvl1pPr marL="355600" indent="-355600" algn="l" defTabSz="457200" rtl="0" eaLnBrk="0" fontAlgn="base" hangingPunct="0">
        <a:spcBef>
          <a:spcPct val="0"/>
        </a:spcBef>
        <a:spcAft>
          <a:spcPct val="0"/>
        </a:spcAft>
        <a:defRPr sz="2300" b="1" i="0" kern="1200">
          <a:solidFill>
            <a:schemeClr val="bg1"/>
          </a:solidFill>
          <a:latin typeface="Arial" panose="020B0604020202020204" pitchFamily="34" charset="0"/>
          <a:ea typeface="Geneva" pitchFamily="-109" charset="0"/>
          <a:cs typeface="Arial" panose="020B0604020202020204" pitchFamily="34" charset="0"/>
        </a:defRPr>
      </a:lvl1pPr>
      <a:lvl2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2pPr>
      <a:lvl3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3pPr>
      <a:lvl4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4pPr>
      <a:lvl5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5pPr>
      <a:lvl6pPr marL="4572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6pPr>
      <a:lvl7pPr marL="9144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7pPr>
      <a:lvl8pPr marL="13716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8pPr>
      <a:lvl9pPr marL="18288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9pPr>
    </p:titleStyle>
    <p:bodyStyle>
      <a:lvl1pPr marL="288000" indent="-288363" algn="l" defTabSz="457200" rtl="0" eaLnBrk="0" fontAlgn="base" hangingPunct="0">
        <a:lnSpc>
          <a:spcPts val="2800"/>
        </a:lnSpc>
        <a:spcBef>
          <a:spcPts val="500"/>
        </a:spcBef>
        <a:spcAft>
          <a:spcPts val="500"/>
        </a:spcAft>
        <a:buClr>
          <a:schemeClr val="accent3"/>
        </a:buClr>
        <a:buSzPct val="120000"/>
        <a:buFont typeface="Lucida Grande" panose="020B0600040502020204" pitchFamily="34" charset="0"/>
        <a:buChar char="■"/>
        <a:defRPr sz="1800" b="0" i="0" kern="1200">
          <a:solidFill>
            <a:schemeClr val="tx1"/>
          </a:solidFill>
          <a:latin typeface="Arial" panose="020B0604020202020204" pitchFamily="34" charset="0"/>
          <a:ea typeface="Geneva" pitchFamily="-109" charset="0"/>
          <a:cs typeface="Arial" panose="020B0604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accent3"/>
        </a:buClr>
        <a:buFont typeface="System Font Regular"/>
        <a:buChar char="–"/>
        <a:tabLst>
          <a:tab pos="287338" algn="l"/>
        </a:tabLst>
        <a:defRPr sz="1800" b="0" i="0" kern="1200">
          <a:solidFill>
            <a:schemeClr val="tx1"/>
          </a:solidFill>
          <a:latin typeface="Arial" panose="020B0604020202020204" pitchFamily="34" charset="0"/>
          <a:ea typeface="+mn-ea"/>
          <a:cs typeface="Arial" panose="020B0604020202020204" pitchFamily="34" charset="0"/>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612" userDrawn="1">
          <p15:clr>
            <a:srgbClr val="F26B43"/>
          </p15:clr>
        </p15:guide>
        <p15:guide id="2" pos="431"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30.png"/><Relationship Id="rId2" Type="http://schemas.openxmlformats.org/officeDocument/2006/relationships/notesSlide" Target="../notesSlides/notesSlide11.xml"/><Relationship Id="rId1" Type="http://schemas.openxmlformats.org/officeDocument/2006/relationships/slideLayout" Target="../slideLayouts/slideLayout12.xml"/><Relationship Id="rId6" Type="http://schemas.openxmlformats.org/officeDocument/2006/relationships/image" Target="../media/image22.png"/><Relationship Id="rId5" Type="http://schemas.openxmlformats.org/officeDocument/2006/relationships/image" Target="../media/image29.png"/><Relationship Id="rId4" Type="http://schemas.openxmlformats.org/officeDocument/2006/relationships/image" Target="../media/image28.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8" Type="http://schemas.openxmlformats.org/officeDocument/2006/relationships/image" Target="../media/image16.jpg"/><Relationship Id="rId3" Type="http://schemas.openxmlformats.org/officeDocument/2006/relationships/image" Target="../media/image11.jpg"/><Relationship Id="rId7" Type="http://schemas.openxmlformats.org/officeDocument/2006/relationships/image" Target="../media/image15.jpg"/><Relationship Id="rId2" Type="http://schemas.openxmlformats.org/officeDocument/2006/relationships/notesSlide" Target="../notesSlides/notesSlide2.xml"/><Relationship Id="rId1" Type="http://schemas.openxmlformats.org/officeDocument/2006/relationships/slideLayout" Target="../slideLayouts/slideLayout5.xml"/><Relationship Id="rId6" Type="http://schemas.openxmlformats.org/officeDocument/2006/relationships/image" Target="../media/image14.jpg"/><Relationship Id="rId5" Type="http://schemas.openxmlformats.org/officeDocument/2006/relationships/image" Target="../media/image13.jpg"/><Relationship Id="rId4" Type="http://schemas.openxmlformats.org/officeDocument/2006/relationships/image" Target="../media/image12.jpg"/></Relationships>
</file>

<file path=ppt/slides/_rels/slide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8.xml"/><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image" Target="../media/image2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D3B0FD29-55FA-B8A7-29FA-5EA70E811B47}"/>
              </a:ext>
            </a:extLst>
          </p:cNvPr>
          <p:cNvSpPr>
            <a:spLocks noGrp="1"/>
          </p:cNvSpPr>
          <p:nvPr>
            <p:ph type="body" sz="quarter" idx="10"/>
          </p:nvPr>
        </p:nvSpPr>
        <p:spPr/>
        <p:txBody>
          <a:bodyPr/>
          <a:lstStyle/>
          <a:p>
            <a:pPr algn="ctr"/>
            <a:r>
              <a:rPr lang="en-GB" dirty="0"/>
              <a:t>Preparing for discharge</a:t>
            </a:r>
          </a:p>
          <a:p>
            <a:endParaRPr lang="en-GB" dirty="0"/>
          </a:p>
        </p:txBody>
      </p:sp>
    </p:spTree>
    <p:extLst>
      <p:ext uri="{BB962C8B-B14F-4D97-AF65-F5344CB8AC3E}">
        <p14:creationId xmlns:p14="http://schemas.microsoft.com/office/powerpoint/2010/main" val="9518987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8764D0-53A6-C945-84AC-193E4DA64B16}"/>
              </a:ext>
            </a:extLst>
          </p:cNvPr>
          <p:cNvSpPr>
            <a:spLocks noGrp="1"/>
          </p:cNvSpPr>
          <p:nvPr>
            <p:ph type="title"/>
          </p:nvPr>
        </p:nvSpPr>
        <p:spPr/>
        <p:txBody>
          <a:bodyPr/>
          <a:lstStyle/>
          <a:p>
            <a:r>
              <a:rPr lang="en-US" dirty="0"/>
              <a:t>Self-reported validation</a:t>
            </a:r>
          </a:p>
        </p:txBody>
      </p:sp>
      <p:sp>
        <p:nvSpPr>
          <p:cNvPr id="4" name="Text Placeholder 3">
            <a:extLst>
              <a:ext uri="{FF2B5EF4-FFF2-40B4-BE49-F238E27FC236}">
                <a16:creationId xmlns:a16="http://schemas.microsoft.com/office/drawing/2014/main" id="{3D478D85-DD98-CD41-BC3E-3B43DC60DBFA}"/>
              </a:ext>
            </a:extLst>
          </p:cNvPr>
          <p:cNvSpPr>
            <a:spLocks noGrp="1"/>
          </p:cNvSpPr>
          <p:nvPr>
            <p:ph type="body" idx="12"/>
          </p:nvPr>
        </p:nvSpPr>
        <p:spPr/>
        <p:txBody>
          <a:bodyPr/>
          <a:lstStyle/>
          <a:p>
            <a:pPr>
              <a:spcBef>
                <a:spcPts val="1000"/>
              </a:spcBef>
              <a:spcAft>
                <a:spcPts val="1000"/>
              </a:spcAft>
            </a:pPr>
            <a:r>
              <a:rPr lang="en-US" b="1" i="1" dirty="0">
                <a:solidFill>
                  <a:srgbClr val="005EB8"/>
                </a:solidFill>
              </a:rPr>
              <a:t>“How are you getting on, have you managed to stay smokefree following your hospitalisation?”</a:t>
            </a:r>
          </a:p>
          <a:p>
            <a:pPr>
              <a:spcBef>
                <a:spcPts val="1000"/>
              </a:spcBef>
              <a:spcAft>
                <a:spcPts val="1000"/>
              </a:spcAft>
            </a:pPr>
            <a:r>
              <a:rPr lang="en-US" b="1" dirty="0">
                <a:solidFill>
                  <a:srgbClr val="005EB8"/>
                </a:solidFill>
              </a:rPr>
              <a:t>Clarify</a:t>
            </a:r>
          </a:p>
          <a:p>
            <a:pPr lvl="5">
              <a:lnSpc>
                <a:spcPct val="150000"/>
              </a:lnSpc>
              <a:spcBef>
                <a:spcPts val="600"/>
              </a:spcBef>
              <a:spcAft>
                <a:spcPts val="600"/>
              </a:spcAft>
              <a:buFont typeface="Courier New" panose="02070309020205020404" pitchFamily="49" charset="0"/>
              <a:buChar char="o"/>
            </a:pPr>
            <a:r>
              <a:rPr lang="en-US" dirty="0"/>
              <a:t>Yes, not even a puff </a:t>
            </a:r>
          </a:p>
          <a:p>
            <a:pPr lvl="5">
              <a:lnSpc>
                <a:spcPct val="150000"/>
              </a:lnSpc>
              <a:spcBef>
                <a:spcPts val="600"/>
              </a:spcBef>
              <a:spcAft>
                <a:spcPts val="600"/>
              </a:spcAft>
              <a:buFont typeface="Courier New" panose="02070309020205020404" pitchFamily="49" charset="0"/>
              <a:buChar char="o"/>
            </a:pPr>
            <a:r>
              <a:rPr lang="en-US" dirty="0"/>
              <a:t>No, just a few puffs </a:t>
            </a:r>
          </a:p>
          <a:p>
            <a:pPr lvl="5">
              <a:lnSpc>
                <a:spcPct val="150000"/>
              </a:lnSpc>
              <a:spcBef>
                <a:spcPts val="600"/>
              </a:spcBef>
              <a:spcAft>
                <a:spcPts val="600"/>
              </a:spcAft>
              <a:buFont typeface="Courier New" panose="02070309020205020404" pitchFamily="49" charset="0"/>
              <a:buChar char="o"/>
            </a:pPr>
            <a:r>
              <a:rPr lang="en-US" dirty="0"/>
              <a:t>No, between 1 and 5 cigarettes </a:t>
            </a:r>
          </a:p>
          <a:p>
            <a:pPr lvl="5">
              <a:lnSpc>
                <a:spcPct val="150000"/>
              </a:lnSpc>
              <a:spcBef>
                <a:spcPts val="600"/>
              </a:spcBef>
              <a:spcAft>
                <a:spcPts val="600"/>
              </a:spcAft>
              <a:buFont typeface="Courier New" panose="02070309020205020404" pitchFamily="49" charset="0"/>
              <a:buChar char="o"/>
            </a:pPr>
            <a:r>
              <a:rPr lang="en-US" dirty="0"/>
              <a:t>No, more than 5 cigarettes</a:t>
            </a:r>
          </a:p>
        </p:txBody>
      </p:sp>
      <p:sp>
        <p:nvSpPr>
          <p:cNvPr id="5" name="Footer Placeholder 3">
            <a:extLst>
              <a:ext uri="{FF2B5EF4-FFF2-40B4-BE49-F238E27FC236}">
                <a16:creationId xmlns:a16="http://schemas.microsoft.com/office/drawing/2014/main" id="{8FCACA60-4A75-67E0-A54E-8F00D45F78D1}"/>
              </a:ext>
            </a:extLst>
          </p:cNvPr>
          <p:cNvSpPr>
            <a:spLocks noGrp="1"/>
          </p:cNvSpPr>
          <p:nvPr>
            <p:ph type="ftr" sz="quarter" idx="3"/>
          </p:nvPr>
        </p:nvSpPr>
        <p:spPr>
          <a:xfrm>
            <a:off x="518007" y="6333440"/>
            <a:ext cx="4292373" cy="365125"/>
          </a:xfrm>
        </p:spPr>
        <p:txBody>
          <a:bodyPr anchor="ctr">
            <a:normAutofit/>
          </a:bodyPr>
          <a:lstStyle/>
          <a:p>
            <a:pPr>
              <a:spcAft>
                <a:spcPts val="600"/>
              </a:spcAft>
              <a:defRPr/>
            </a:pPr>
            <a:r>
              <a:rPr lang="en-US" i="1" dirty="0">
                <a:solidFill>
                  <a:schemeClr val="accent1"/>
                </a:solidFill>
                <a:latin typeface="Century Gothic" panose="020B0502020202020204" pitchFamily="34" charset="0"/>
              </a:rPr>
              <a:t>Inpatient Tobacco Dependence Treatment Training Programme</a:t>
            </a:r>
          </a:p>
        </p:txBody>
      </p:sp>
    </p:spTree>
    <p:extLst>
      <p:ext uri="{BB962C8B-B14F-4D97-AF65-F5344CB8AC3E}">
        <p14:creationId xmlns:p14="http://schemas.microsoft.com/office/powerpoint/2010/main" val="23000754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FF26DF-8A5E-0B3C-73AB-C4E78E2B95DF}"/>
              </a:ext>
            </a:extLst>
          </p:cNvPr>
          <p:cNvSpPr>
            <a:spLocks noGrp="1"/>
          </p:cNvSpPr>
          <p:nvPr>
            <p:ph type="title"/>
          </p:nvPr>
        </p:nvSpPr>
        <p:spPr/>
        <p:txBody>
          <a:bodyPr/>
          <a:lstStyle/>
          <a:p>
            <a:r>
              <a:rPr lang="en-US" dirty="0"/>
              <a:t>Strategies aimed at preventing relapse</a:t>
            </a:r>
          </a:p>
        </p:txBody>
      </p:sp>
      <p:sp>
        <p:nvSpPr>
          <p:cNvPr id="3" name="Text Placeholder 2">
            <a:extLst>
              <a:ext uri="{FF2B5EF4-FFF2-40B4-BE49-F238E27FC236}">
                <a16:creationId xmlns:a16="http://schemas.microsoft.com/office/drawing/2014/main" id="{43E25D0D-44C1-08C2-019E-5271554933FD}"/>
              </a:ext>
            </a:extLst>
          </p:cNvPr>
          <p:cNvSpPr>
            <a:spLocks noGrp="1"/>
          </p:cNvSpPr>
          <p:nvPr>
            <p:ph type="body" idx="12"/>
          </p:nvPr>
        </p:nvSpPr>
        <p:spPr>
          <a:xfrm>
            <a:off x="571500" y="1666747"/>
            <a:ext cx="7966604" cy="479156"/>
          </a:xfrm>
        </p:spPr>
        <p:txBody>
          <a:bodyPr/>
          <a:lstStyle/>
          <a:p>
            <a:pPr marL="0" indent="0" algn="ctr">
              <a:buNone/>
            </a:pPr>
            <a:r>
              <a:rPr lang="en-US" b="1" dirty="0">
                <a:solidFill>
                  <a:schemeClr val="accent1"/>
                </a:solidFill>
              </a:rPr>
              <a:t>Evidence for effective relapse prevention strategies is lacking</a:t>
            </a:r>
          </a:p>
        </p:txBody>
      </p:sp>
      <p:pic>
        <p:nvPicPr>
          <p:cNvPr id="5" name="Picture 4">
            <a:extLst>
              <a:ext uri="{FF2B5EF4-FFF2-40B4-BE49-F238E27FC236}">
                <a16:creationId xmlns:a16="http://schemas.microsoft.com/office/drawing/2014/main" id="{50F398D3-6BE9-083A-9714-E4837EE50F93}"/>
              </a:ext>
            </a:extLst>
          </p:cNvPr>
          <p:cNvPicPr>
            <a:picLocks noChangeAspect="1"/>
          </p:cNvPicPr>
          <p:nvPr/>
        </p:nvPicPr>
        <p:blipFill>
          <a:blip r:embed="rId3"/>
          <a:srcRect/>
          <a:stretch/>
        </p:blipFill>
        <p:spPr>
          <a:xfrm>
            <a:off x="623976" y="2298462"/>
            <a:ext cx="1282371" cy="1282371"/>
          </a:xfrm>
          <a:prstGeom prst="rect">
            <a:avLst/>
          </a:prstGeom>
          <a:effectLst>
            <a:outerShdw blurRad="254000" dist="63500" dir="5400000" algn="ctr" rotWithShape="0">
              <a:srgbClr val="000000">
                <a:alpha val="20000"/>
              </a:srgbClr>
            </a:outerShdw>
          </a:effectLst>
        </p:spPr>
      </p:pic>
      <p:sp>
        <p:nvSpPr>
          <p:cNvPr id="6" name="TextBox 5">
            <a:extLst>
              <a:ext uri="{FF2B5EF4-FFF2-40B4-BE49-F238E27FC236}">
                <a16:creationId xmlns:a16="http://schemas.microsoft.com/office/drawing/2014/main" id="{045310C2-5833-5F7B-F148-133823226A70}"/>
              </a:ext>
            </a:extLst>
          </p:cNvPr>
          <p:cNvSpPr txBox="1"/>
          <p:nvPr/>
        </p:nvSpPr>
        <p:spPr>
          <a:xfrm>
            <a:off x="547895" y="3722764"/>
            <a:ext cx="1434532" cy="1922129"/>
          </a:xfrm>
          <a:prstGeom prst="rect">
            <a:avLst/>
          </a:prstGeom>
          <a:noFill/>
        </p:spPr>
        <p:txBody>
          <a:bodyPr wrap="square" rtlCol="0">
            <a:noAutofit/>
          </a:bodyPr>
          <a:lstStyle/>
          <a:p>
            <a:pPr algn="ctr">
              <a:lnSpc>
                <a:spcPts val="1600"/>
              </a:lnSpc>
            </a:pPr>
            <a:r>
              <a:rPr lang="en-US" sz="1300" dirty="0">
                <a:latin typeface="Arial" panose="020B0604020202020204" pitchFamily="34" charset="0"/>
                <a:cs typeface="Arial" panose="020B0604020202020204" pitchFamily="34" charset="0"/>
              </a:rPr>
              <a:t>Remind patients of the nature </a:t>
            </a:r>
          </a:p>
          <a:p>
            <a:pPr algn="ctr">
              <a:lnSpc>
                <a:spcPts val="1600"/>
              </a:lnSpc>
            </a:pPr>
            <a:r>
              <a:rPr lang="en-US" sz="1300" dirty="0">
                <a:latin typeface="Arial" panose="020B0604020202020204" pitchFamily="34" charset="0"/>
                <a:cs typeface="Arial" panose="020B0604020202020204" pitchFamily="34" charset="0"/>
              </a:rPr>
              <a:t>of tobacco dependence and </a:t>
            </a:r>
            <a:br>
              <a:rPr lang="en-US" sz="1300" dirty="0">
                <a:latin typeface="Arial" panose="020B0604020202020204" pitchFamily="34" charset="0"/>
                <a:cs typeface="Arial" panose="020B0604020202020204" pitchFamily="34" charset="0"/>
              </a:rPr>
            </a:br>
            <a:r>
              <a:rPr lang="en-US" sz="1300" dirty="0">
                <a:latin typeface="Arial" panose="020B0604020202020204" pitchFamily="34" charset="0"/>
                <a:cs typeface="Arial" panose="020B0604020202020204" pitchFamily="34" charset="0"/>
              </a:rPr>
              <a:t>reinforce the importance of “not just one”</a:t>
            </a:r>
          </a:p>
        </p:txBody>
      </p:sp>
      <p:sp>
        <p:nvSpPr>
          <p:cNvPr id="11" name="TextBox 10">
            <a:extLst>
              <a:ext uri="{FF2B5EF4-FFF2-40B4-BE49-F238E27FC236}">
                <a16:creationId xmlns:a16="http://schemas.microsoft.com/office/drawing/2014/main" id="{8D610F54-3495-6611-B78E-DB679BAA59A3}"/>
              </a:ext>
            </a:extLst>
          </p:cNvPr>
          <p:cNvSpPr txBox="1"/>
          <p:nvPr/>
        </p:nvSpPr>
        <p:spPr>
          <a:xfrm>
            <a:off x="2201314" y="3722764"/>
            <a:ext cx="1434532" cy="1922129"/>
          </a:xfrm>
          <a:prstGeom prst="rect">
            <a:avLst/>
          </a:prstGeom>
          <a:noFill/>
        </p:spPr>
        <p:txBody>
          <a:bodyPr wrap="square" rtlCol="0">
            <a:noAutofit/>
          </a:bodyPr>
          <a:lstStyle/>
          <a:p>
            <a:pPr algn="ctr">
              <a:lnSpc>
                <a:spcPts val="1600"/>
              </a:lnSpc>
            </a:pPr>
            <a:r>
              <a:rPr lang="en-US" sz="1300" dirty="0">
                <a:latin typeface="Arial" panose="020B0604020202020204" pitchFamily="34" charset="0"/>
                <a:cs typeface="Arial" panose="020B0604020202020204" pitchFamily="34" charset="0"/>
              </a:rPr>
              <a:t>Extend use </a:t>
            </a:r>
          </a:p>
          <a:p>
            <a:pPr algn="ctr">
              <a:lnSpc>
                <a:spcPts val="1600"/>
              </a:lnSpc>
            </a:pPr>
            <a:r>
              <a:rPr lang="en-US" sz="1300" dirty="0">
                <a:latin typeface="Arial" panose="020B0604020202020204" pitchFamily="34" charset="0"/>
                <a:cs typeface="Arial" panose="020B0604020202020204" pitchFamily="34" charset="0"/>
              </a:rPr>
              <a:t>of NRT, vape </a:t>
            </a:r>
          </a:p>
          <a:p>
            <a:pPr algn="ctr">
              <a:lnSpc>
                <a:spcPts val="1600"/>
              </a:lnSpc>
            </a:pPr>
            <a:r>
              <a:rPr lang="en-US" sz="1300" dirty="0">
                <a:latin typeface="Arial" panose="020B0604020202020204" pitchFamily="34" charset="0"/>
                <a:cs typeface="Arial" panose="020B0604020202020204" pitchFamily="34" charset="0"/>
              </a:rPr>
              <a:t>or other stop smoking medication</a:t>
            </a:r>
          </a:p>
        </p:txBody>
      </p:sp>
      <p:pic>
        <p:nvPicPr>
          <p:cNvPr id="19" name="Picture 18">
            <a:extLst>
              <a:ext uri="{FF2B5EF4-FFF2-40B4-BE49-F238E27FC236}">
                <a16:creationId xmlns:a16="http://schemas.microsoft.com/office/drawing/2014/main" id="{1E8E5FEC-C02C-14BC-1575-EF5D9A24D25E}"/>
              </a:ext>
            </a:extLst>
          </p:cNvPr>
          <p:cNvPicPr>
            <a:picLocks noChangeAspect="1"/>
          </p:cNvPicPr>
          <p:nvPr/>
        </p:nvPicPr>
        <p:blipFill>
          <a:blip r:embed="rId4"/>
          <a:srcRect/>
          <a:stretch/>
        </p:blipFill>
        <p:spPr>
          <a:xfrm>
            <a:off x="2277395" y="2298462"/>
            <a:ext cx="1282371" cy="1282371"/>
          </a:xfrm>
          <a:prstGeom prst="rect">
            <a:avLst/>
          </a:prstGeom>
          <a:effectLst>
            <a:outerShdw blurRad="254000" dist="63500" dir="5400000" algn="ctr" rotWithShape="0">
              <a:srgbClr val="000000">
                <a:alpha val="20000"/>
              </a:srgbClr>
            </a:outerShdw>
          </a:effectLst>
        </p:spPr>
      </p:pic>
      <p:sp>
        <p:nvSpPr>
          <p:cNvPr id="12" name="TextBox 11">
            <a:extLst>
              <a:ext uri="{FF2B5EF4-FFF2-40B4-BE49-F238E27FC236}">
                <a16:creationId xmlns:a16="http://schemas.microsoft.com/office/drawing/2014/main" id="{B035B6E7-10F4-B8A8-39B5-FBDCF66CE3A7}"/>
              </a:ext>
            </a:extLst>
          </p:cNvPr>
          <p:cNvSpPr txBox="1"/>
          <p:nvPr/>
        </p:nvSpPr>
        <p:spPr>
          <a:xfrm>
            <a:off x="3854733" y="3722764"/>
            <a:ext cx="1434532" cy="1922129"/>
          </a:xfrm>
          <a:prstGeom prst="rect">
            <a:avLst/>
          </a:prstGeom>
          <a:noFill/>
        </p:spPr>
        <p:txBody>
          <a:bodyPr wrap="square" rtlCol="0">
            <a:noAutofit/>
          </a:bodyPr>
          <a:lstStyle/>
          <a:p>
            <a:pPr algn="ctr">
              <a:lnSpc>
                <a:spcPts val="1600"/>
              </a:lnSpc>
            </a:pPr>
            <a:r>
              <a:rPr lang="en-US" sz="1300" dirty="0">
                <a:latin typeface="Arial" panose="020B0604020202020204" pitchFamily="34" charset="0"/>
                <a:cs typeface="Arial" panose="020B0604020202020204" pitchFamily="34" charset="0"/>
              </a:rPr>
              <a:t>Remind patient of continued benefits </a:t>
            </a:r>
            <a:br>
              <a:rPr lang="en-US" sz="1300" dirty="0">
                <a:latin typeface="Arial" panose="020B0604020202020204" pitchFamily="34" charset="0"/>
                <a:cs typeface="Arial" panose="020B0604020202020204" pitchFamily="34" charset="0"/>
              </a:rPr>
            </a:br>
            <a:r>
              <a:rPr lang="en-US" sz="1300" dirty="0">
                <a:latin typeface="Arial" panose="020B0604020202020204" pitchFamily="34" charset="0"/>
                <a:cs typeface="Arial" panose="020B0604020202020204" pitchFamily="34" charset="0"/>
              </a:rPr>
              <a:t>of staying smokefree </a:t>
            </a:r>
            <a:br>
              <a:rPr lang="en-US" sz="1300" dirty="0">
                <a:latin typeface="Arial" panose="020B0604020202020204" pitchFamily="34" charset="0"/>
                <a:cs typeface="Arial" panose="020B0604020202020204" pitchFamily="34" charset="0"/>
              </a:rPr>
            </a:br>
            <a:r>
              <a:rPr lang="en-US" sz="1300" dirty="0">
                <a:latin typeface="Arial" panose="020B0604020202020204" pitchFamily="34" charset="0"/>
                <a:cs typeface="Arial" panose="020B0604020202020204" pitchFamily="34" charset="0"/>
              </a:rPr>
              <a:t>and personal motives</a:t>
            </a:r>
          </a:p>
        </p:txBody>
      </p:sp>
      <p:pic>
        <p:nvPicPr>
          <p:cNvPr id="20" name="Picture 19">
            <a:extLst>
              <a:ext uri="{FF2B5EF4-FFF2-40B4-BE49-F238E27FC236}">
                <a16:creationId xmlns:a16="http://schemas.microsoft.com/office/drawing/2014/main" id="{3DF3FBD7-D25C-925F-B6F8-AF3DFFC968E0}"/>
              </a:ext>
            </a:extLst>
          </p:cNvPr>
          <p:cNvPicPr>
            <a:picLocks noChangeAspect="1"/>
          </p:cNvPicPr>
          <p:nvPr/>
        </p:nvPicPr>
        <p:blipFill>
          <a:blip r:embed="rId5"/>
          <a:srcRect/>
          <a:stretch/>
        </p:blipFill>
        <p:spPr>
          <a:xfrm>
            <a:off x="3930814" y="2298462"/>
            <a:ext cx="1282371" cy="1282371"/>
          </a:xfrm>
          <a:prstGeom prst="rect">
            <a:avLst/>
          </a:prstGeom>
          <a:effectLst>
            <a:outerShdw blurRad="254000" dist="63500" dir="5400000" algn="ctr" rotWithShape="0">
              <a:srgbClr val="000000">
                <a:alpha val="20000"/>
              </a:srgbClr>
            </a:outerShdw>
          </a:effectLst>
        </p:spPr>
      </p:pic>
      <p:sp>
        <p:nvSpPr>
          <p:cNvPr id="13" name="TextBox 12">
            <a:extLst>
              <a:ext uri="{FF2B5EF4-FFF2-40B4-BE49-F238E27FC236}">
                <a16:creationId xmlns:a16="http://schemas.microsoft.com/office/drawing/2014/main" id="{892037B1-7520-FDCE-3750-48EE0D166DED}"/>
              </a:ext>
            </a:extLst>
          </p:cNvPr>
          <p:cNvSpPr txBox="1"/>
          <p:nvPr/>
        </p:nvSpPr>
        <p:spPr>
          <a:xfrm>
            <a:off x="5508153" y="3722764"/>
            <a:ext cx="1434532" cy="1922129"/>
          </a:xfrm>
          <a:prstGeom prst="rect">
            <a:avLst/>
          </a:prstGeom>
          <a:noFill/>
        </p:spPr>
        <p:txBody>
          <a:bodyPr wrap="square" rtlCol="0">
            <a:noAutofit/>
          </a:bodyPr>
          <a:lstStyle/>
          <a:p>
            <a:pPr algn="ctr">
              <a:lnSpc>
                <a:spcPts val="1600"/>
              </a:lnSpc>
            </a:pPr>
            <a:r>
              <a:rPr lang="en-US" sz="1300" dirty="0">
                <a:latin typeface="Arial" panose="020B0604020202020204" pitchFamily="34" charset="0"/>
                <a:cs typeface="Arial" panose="020B0604020202020204" pitchFamily="34" charset="0"/>
              </a:rPr>
              <a:t>Ensure patient is linked to specialist support</a:t>
            </a:r>
          </a:p>
          <a:p>
            <a:pPr algn="ctr">
              <a:lnSpc>
                <a:spcPts val="1600"/>
              </a:lnSpc>
            </a:pPr>
            <a:endParaRPr lang="en-US" sz="1300" dirty="0">
              <a:latin typeface="Arial" panose="020B0604020202020204" pitchFamily="34" charset="0"/>
              <a:cs typeface="Arial" panose="020B0604020202020204" pitchFamily="34" charset="0"/>
            </a:endParaRPr>
          </a:p>
          <a:p>
            <a:pPr algn="ctr">
              <a:lnSpc>
                <a:spcPts val="1600"/>
              </a:lnSpc>
            </a:pPr>
            <a:r>
              <a:rPr lang="en-US" sz="1300" dirty="0">
                <a:latin typeface="Arial" panose="020B0604020202020204" pitchFamily="34" charset="0"/>
                <a:cs typeface="Arial" panose="020B0604020202020204" pitchFamily="34" charset="0"/>
              </a:rPr>
              <a:t>Enlist the </a:t>
            </a:r>
            <a:br>
              <a:rPr lang="en-US" sz="1300" dirty="0">
                <a:latin typeface="Arial" panose="020B0604020202020204" pitchFamily="34" charset="0"/>
                <a:cs typeface="Arial" panose="020B0604020202020204" pitchFamily="34" charset="0"/>
              </a:rPr>
            </a:br>
            <a:r>
              <a:rPr lang="en-US" sz="1300" dirty="0">
                <a:latin typeface="Arial" panose="020B0604020202020204" pitchFamily="34" charset="0"/>
                <a:cs typeface="Arial" panose="020B0604020202020204" pitchFamily="34" charset="0"/>
              </a:rPr>
              <a:t>support </a:t>
            </a:r>
            <a:br>
              <a:rPr lang="en-US" sz="1300" dirty="0">
                <a:latin typeface="Arial" panose="020B0604020202020204" pitchFamily="34" charset="0"/>
                <a:cs typeface="Arial" panose="020B0604020202020204" pitchFamily="34" charset="0"/>
              </a:rPr>
            </a:br>
            <a:r>
              <a:rPr lang="en-US" sz="1300" dirty="0">
                <a:latin typeface="Arial" panose="020B0604020202020204" pitchFamily="34" charset="0"/>
                <a:cs typeface="Arial" panose="020B0604020202020204" pitchFamily="34" charset="0"/>
              </a:rPr>
              <a:t>of friends </a:t>
            </a:r>
            <a:br>
              <a:rPr lang="en-US" sz="1300" dirty="0">
                <a:latin typeface="Arial" panose="020B0604020202020204" pitchFamily="34" charset="0"/>
                <a:cs typeface="Arial" panose="020B0604020202020204" pitchFamily="34" charset="0"/>
              </a:rPr>
            </a:br>
            <a:r>
              <a:rPr lang="en-US" sz="1300" dirty="0">
                <a:latin typeface="Arial" panose="020B0604020202020204" pitchFamily="34" charset="0"/>
                <a:cs typeface="Arial" panose="020B0604020202020204" pitchFamily="34" charset="0"/>
              </a:rPr>
              <a:t>and family</a:t>
            </a:r>
          </a:p>
        </p:txBody>
      </p:sp>
      <p:pic>
        <p:nvPicPr>
          <p:cNvPr id="21" name="Picture 20">
            <a:extLst>
              <a:ext uri="{FF2B5EF4-FFF2-40B4-BE49-F238E27FC236}">
                <a16:creationId xmlns:a16="http://schemas.microsoft.com/office/drawing/2014/main" id="{97E16469-A908-5128-A72E-E658CC7CC738}"/>
              </a:ext>
            </a:extLst>
          </p:cNvPr>
          <p:cNvPicPr>
            <a:picLocks noChangeAspect="1"/>
          </p:cNvPicPr>
          <p:nvPr/>
        </p:nvPicPr>
        <p:blipFill>
          <a:blip r:embed="rId6"/>
          <a:srcRect/>
          <a:stretch/>
        </p:blipFill>
        <p:spPr>
          <a:xfrm>
            <a:off x="5584234" y="2298462"/>
            <a:ext cx="1282371" cy="1282371"/>
          </a:xfrm>
          <a:prstGeom prst="rect">
            <a:avLst/>
          </a:prstGeom>
          <a:effectLst>
            <a:outerShdw blurRad="254000" dist="63500" dir="5400000" algn="ctr" rotWithShape="0">
              <a:srgbClr val="000000">
                <a:alpha val="20000"/>
              </a:srgbClr>
            </a:outerShdw>
          </a:effectLst>
        </p:spPr>
      </p:pic>
      <p:sp>
        <p:nvSpPr>
          <p:cNvPr id="14" name="TextBox 13">
            <a:extLst>
              <a:ext uri="{FF2B5EF4-FFF2-40B4-BE49-F238E27FC236}">
                <a16:creationId xmlns:a16="http://schemas.microsoft.com/office/drawing/2014/main" id="{856ABD40-F3B0-A736-44CB-4DA0277DD628}"/>
              </a:ext>
            </a:extLst>
          </p:cNvPr>
          <p:cNvSpPr txBox="1"/>
          <p:nvPr/>
        </p:nvSpPr>
        <p:spPr>
          <a:xfrm>
            <a:off x="7161573" y="3722764"/>
            <a:ext cx="1434532" cy="1922129"/>
          </a:xfrm>
          <a:prstGeom prst="rect">
            <a:avLst/>
          </a:prstGeom>
          <a:noFill/>
        </p:spPr>
        <p:txBody>
          <a:bodyPr wrap="square" rtlCol="0">
            <a:noAutofit/>
          </a:bodyPr>
          <a:lstStyle/>
          <a:p>
            <a:pPr algn="ctr">
              <a:lnSpc>
                <a:spcPts val="1600"/>
              </a:lnSpc>
            </a:pPr>
            <a:r>
              <a:rPr lang="en-US" sz="1300" dirty="0">
                <a:latin typeface="Arial" panose="020B0604020202020204" pitchFamily="34" charset="0"/>
                <a:cs typeface="Arial" panose="020B0604020202020204" pitchFamily="34" charset="0"/>
              </a:rPr>
              <a:t>Prompt patient to anticipate wanting to smoke and to think of possible alternatives when these feelings arise (“If, then” plans)</a:t>
            </a:r>
          </a:p>
        </p:txBody>
      </p:sp>
      <p:pic>
        <p:nvPicPr>
          <p:cNvPr id="22" name="Picture 21">
            <a:extLst>
              <a:ext uri="{FF2B5EF4-FFF2-40B4-BE49-F238E27FC236}">
                <a16:creationId xmlns:a16="http://schemas.microsoft.com/office/drawing/2014/main" id="{B8551480-877C-CE00-DA3D-24C1673C33F2}"/>
              </a:ext>
            </a:extLst>
          </p:cNvPr>
          <p:cNvPicPr>
            <a:picLocks noChangeAspect="1"/>
          </p:cNvPicPr>
          <p:nvPr/>
        </p:nvPicPr>
        <p:blipFill>
          <a:blip r:embed="rId7"/>
          <a:srcRect/>
          <a:stretch/>
        </p:blipFill>
        <p:spPr>
          <a:xfrm>
            <a:off x="7237654" y="2298462"/>
            <a:ext cx="1282371" cy="1282371"/>
          </a:xfrm>
          <a:prstGeom prst="rect">
            <a:avLst/>
          </a:prstGeom>
          <a:effectLst>
            <a:outerShdw blurRad="254000" dist="63500" dir="5400000" algn="ctr" rotWithShape="0">
              <a:srgbClr val="000000">
                <a:alpha val="20000"/>
              </a:srgbClr>
            </a:outerShdw>
          </a:effectLst>
        </p:spPr>
      </p:pic>
      <p:sp>
        <p:nvSpPr>
          <p:cNvPr id="7" name="Footer Placeholder 3">
            <a:extLst>
              <a:ext uri="{FF2B5EF4-FFF2-40B4-BE49-F238E27FC236}">
                <a16:creationId xmlns:a16="http://schemas.microsoft.com/office/drawing/2014/main" id="{67A82855-E1DA-8EA2-8496-A3CFDC8514A5}"/>
              </a:ext>
            </a:extLst>
          </p:cNvPr>
          <p:cNvSpPr>
            <a:spLocks noGrp="1"/>
          </p:cNvSpPr>
          <p:nvPr>
            <p:ph type="ftr" sz="quarter" idx="3"/>
          </p:nvPr>
        </p:nvSpPr>
        <p:spPr>
          <a:xfrm>
            <a:off x="518007" y="6333440"/>
            <a:ext cx="4292373" cy="365125"/>
          </a:xfrm>
        </p:spPr>
        <p:txBody>
          <a:bodyPr anchor="ctr">
            <a:normAutofit/>
          </a:bodyPr>
          <a:lstStyle/>
          <a:p>
            <a:pPr>
              <a:spcAft>
                <a:spcPts val="600"/>
              </a:spcAft>
              <a:defRPr/>
            </a:pPr>
            <a:r>
              <a:rPr lang="en-US" i="1" dirty="0">
                <a:solidFill>
                  <a:schemeClr val="accent1"/>
                </a:solidFill>
                <a:latin typeface="Century Gothic" panose="020B0502020202020204" pitchFamily="34" charset="0"/>
              </a:rPr>
              <a:t>Inpatient Tobacco Dependence Treatment Training Programme</a:t>
            </a:r>
          </a:p>
        </p:txBody>
      </p:sp>
    </p:spTree>
    <p:extLst>
      <p:ext uri="{BB962C8B-B14F-4D97-AF65-F5344CB8AC3E}">
        <p14:creationId xmlns:p14="http://schemas.microsoft.com/office/powerpoint/2010/main" val="19099064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par>
                          <p:cTn id="13" fill="hold">
                            <p:stCondLst>
                              <p:cond delay="500"/>
                            </p:stCondLst>
                            <p:childTnLst>
                              <p:par>
                                <p:cTn id="14" presetID="10" presetClass="entr" presetSubtype="0" fill="hold" grpId="0" nodeType="afterEffect">
                                  <p:stCondLst>
                                    <p:cond delay="50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fade">
                                      <p:cBhvr>
                                        <p:cTn id="21" dur="500"/>
                                        <p:tgtEl>
                                          <p:spTgt spid="19"/>
                                        </p:tgtEl>
                                      </p:cBhvr>
                                    </p:animEffect>
                                  </p:childTnLst>
                                </p:cTn>
                              </p:par>
                            </p:childTnLst>
                          </p:cTn>
                        </p:par>
                        <p:par>
                          <p:cTn id="22" fill="hold">
                            <p:stCondLst>
                              <p:cond delay="500"/>
                            </p:stCondLst>
                            <p:childTnLst>
                              <p:par>
                                <p:cTn id="23" presetID="10" presetClass="entr" presetSubtype="0" fill="hold" grpId="0" nodeType="afterEffect">
                                  <p:stCondLst>
                                    <p:cond delay="50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20"/>
                                        </p:tgtEl>
                                        <p:attrNameLst>
                                          <p:attrName>style.visibility</p:attrName>
                                        </p:attrNameLst>
                                      </p:cBhvr>
                                      <p:to>
                                        <p:strVal val="visible"/>
                                      </p:to>
                                    </p:set>
                                    <p:animEffect transition="in" filter="fade">
                                      <p:cBhvr>
                                        <p:cTn id="30" dur="500"/>
                                        <p:tgtEl>
                                          <p:spTgt spid="20"/>
                                        </p:tgtEl>
                                      </p:cBhvr>
                                    </p:animEffect>
                                  </p:childTnLst>
                                </p:cTn>
                              </p:par>
                            </p:childTnLst>
                          </p:cTn>
                        </p:par>
                        <p:par>
                          <p:cTn id="31" fill="hold">
                            <p:stCondLst>
                              <p:cond delay="500"/>
                            </p:stCondLst>
                            <p:childTnLst>
                              <p:par>
                                <p:cTn id="32" presetID="10" presetClass="entr" presetSubtype="0" fill="hold" grpId="0" nodeType="afterEffect">
                                  <p:stCondLst>
                                    <p:cond delay="50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500"/>
                                        <p:tgtEl>
                                          <p:spTgt spid="12"/>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fade">
                                      <p:cBhvr>
                                        <p:cTn id="39" dur="500"/>
                                        <p:tgtEl>
                                          <p:spTgt spid="21"/>
                                        </p:tgtEl>
                                      </p:cBhvr>
                                    </p:animEffect>
                                  </p:childTnLst>
                                </p:cTn>
                              </p:par>
                            </p:childTnLst>
                          </p:cTn>
                        </p:par>
                        <p:par>
                          <p:cTn id="40" fill="hold">
                            <p:stCondLst>
                              <p:cond delay="500"/>
                            </p:stCondLst>
                            <p:childTnLst>
                              <p:par>
                                <p:cTn id="41" presetID="10" presetClass="entr" presetSubtype="0" fill="hold" grpId="0" nodeType="afterEffect">
                                  <p:stCondLst>
                                    <p:cond delay="500"/>
                                  </p:stCondLst>
                                  <p:childTnLst>
                                    <p:set>
                                      <p:cBhvr>
                                        <p:cTn id="42" dur="1" fill="hold">
                                          <p:stCondLst>
                                            <p:cond delay="0"/>
                                          </p:stCondLst>
                                        </p:cTn>
                                        <p:tgtEl>
                                          <p:spTgt spid="13"/>
                                        </p:tgtEl>
                                        <p:attrNameLst>
                                          <p:attrName>style.visibility</p:attrName>
                                        </p:attrNameLst>
                                      </p:cBhvr>
                                      <p:to>
                                        <p:strVal val="visible"/>
                                      </p:to>
                                    </p:set>
                                    <p:animEffect transition="in" filter="fade">
                                      <p:cBhvr>
                                        <p:cTn id="43" dur="500"/>
                                        <p:tgtEl>
                                          <p:spTgt spid="13"/>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nodeType="clickEffect">
                                  <p:stCondLst>
                                    <p:cond delay="0"/>
                                  </p:stCondLst>
                                  <p:childTnLst>
                                    <p:set>
                                      <p:cBhvr>
                                        <p:cTn id="47" dur="1" fill="hold">
                                          <p:stCondLst>
                                            <p:cond delay="0"/>
                                          </p:stCondLst>
                                        </p:cTn>
                                        <p:tgtEl>
                                          <p:spTgt spid="22"/>
                                        </p:tgtEl>
                                        <p:attrNameLst>
                                          <p:attrName>style.visibility</p:attrName>
                                        </p:attrNameLst>
                                      </p:cBhvr>
                                      <p:to>
                                        <p:strVal val="visible"/>
                                      </p:to>
                                    </p:set>
                                    <p:animEffect transition="in" filter="fade">
                                      <p:cBhvr>
                                        <p:cTn id="48" dur="500"/>
                                        <p:tgtEl>
                                          <p:spTgt spid="22"/>
                                        </p:tgtEl>
                                      </p:cBhvr>
                                    </p:animEffect>
                                  </p:childTnLst>
                                </p:cTn>
                              </p:par>
                            </p:childTnLst>
                          </p:cTn>
                        </p:par>
                        <p:par>
                          <p:cTn id="49" fill="hold">
                            <p:stCondLst>
                              <p:cond delay="500"/>
                            </p:stCondLst>
                            <p:childTnLst>
                              <p:par>
                                <p:cTn id="50" presetID="10" presetClass="entr" presetSubtype="0" fill="hold" grpId="0" nodeType="afterEffect">
                                  <p:stCondLst>
                                    <p:cond delay="500"/>
                                  </p:stCondLst>
                                  <p:childTnLst>
                                    <p:set>
                                      <p:cBhvr>
                                        <p:cTn id="51" dur="1" fill="hold">
                                          <p:stCondLst>
                                            <p:cond delay="0"/>
                                          </p:stCondLst>
                                        </p:cTn>
                                        <p:tgtEl>
                                          <p:spTgt spid="14"/>
                                        </p:tgtEl>
                                        <p:attrNameLst>
                                          <p:attrName>style.visibility</p:attrName>
                                        </p:attrNameLst>
                                      </p:cBhvr>
                                      <p:to>
                                        <p:strVal val="visible"/>
                                      </p:to>
                                    </p:set>
                                    <p:animEffect transition="in" filter="fade">
                                      <p:cBhvr>
                                        <p:cTn id="5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p:bldP spid="11" grpId="0"/>
      <p:bldP spid="12" grpId="0"/>
      <p:bldP spid="13" grpId="0"/>
      <p:bldP spid="1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1596616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535952FC-05D7-CCDE-50D3-25AAEBB25432}"/>
              </a:ext>
            </a:extLst>
          </p:cNvPr>
          <p:cNvPicPr>
            <a:picLocks noChangeAspect="1"/>
          </p:cNvPicPr>
          <p:nvPr/>
        </p:nvPicPr>
        <p:blipFill>
          <a:blip r:embed="rId3">
            <a:alphaModFix amt="50000"/>
          </a:blip>
          <a:srcRect/>
          <a:stretch/>
        </p:blipFill>
        <p:spPr>
          <a:xfrm>
            <a:off x="0" y="0"/>
            <a:ext cx="9144000" cy="6858000"/>
          </a:xfrm>
          <a:prstGeom prst="rect">
            <a:avLst/>
          </a:prstGeom>
        </p:spPr>
      </p:pic>
      <p:pic>
        <p:nvPicPr>
          <p:cNvPr id="3" name="Picture 2">
            <a:extLst>
              <a:ext uri="{FF2B5EF4-FFF2-40B4-BE49-F238E27FC236}">
                <a16:creationId xmlns:a16="http://schemas.microsoft.com/office/drawing/2014/main" id="{61DD7093-6762-3452-EF90-87A355E059DA}"/>
              </a:ext>
            </a:extLst>
          </p:cNvPr>
          <p:cNvPicPr>
            <a:picLocks noChangeAspect="1"/>
          </p:cNvPicPr>
          <p:nvPr/>
        </p:nvPicPr>
        <p:blipFill>
          <a:blip r:embed="rId4"/>
          <a:srcRect/>
          <a:stretch/>
        </p:blipFill>
        <p:spPr>
          <a:xfrm>
            <a:off x="696808" y="1727083"/>
            <a:ext cx="495300" cy="495300"/>
          </a:xfrm>
          <a:prstGeom prst="rect">
            <a:avLst/>
          </a:prstGeom>
          <a:effectLst>
            <a:outerShdw blurRad="190500" dist="50800" dir="5400000" algn="ctr" rotWithShape="0">
              <a:srgbClr val="000000">
                <a:alpha val="15000"/>
              </a:srgbClr>
            </a:outerShdw>
          </a:effectLst>
        </p:spPr>
      </p:pic>
      <p:sp>
        <p:nvSpPr>
          <p:cNvPr id="28" name="Title 1">
            <a:extLst>
              <a:ext uri="{FF2B5EF4-FFF2-40B4-BE49-F238E27FC236}">
                <a16:creationId xmlns:a16="http://schemas.microsoft.com/office/drawing/2014/main" id="{FD5A4F87-CD24-6685-9833-BC2754186AFD}"/>
              </a:ext>
            </a:extLst>
          </p:cNvPr>
          <p:cNvSpPr txBox="1">
            <a:spLocks/>
          </p:cNvSpPr>
          <p:nvPr/>
        </p:nvSpPr>
        <p:spPr>
          <a:xfrm>
            <a:off x="571500" y="555030"/>
            <a:ext cx="7962900" cy="864673"/>
          </a:xfrm>
          <a:prstGeom prst="rect">
            <a:avLst/>
          </a:prstGeom>
        </p:spPr>
        <p:txBody>
          <a:bodyPr/>
          <a:lstStyle>
            <a:lvl1pPr marL="355600" indent="-355600" algn="l" defTabSz="457200" rtl="0" eaLnBrk="0" fontAlgn="base" hangingPunct="0">
              <a:spcBef>
                <a:spcPct val="0"/>
              </a:spcBef>
              <a:spcAft>
                <a:spcPct val="0"/>
              </a:spcAft>
              <a:defRPr sz="2300" b="1" i="0" kern="1200">
                <a:solidFill>
                  <a:schemeClr val="bg1"/>
                </a:solidFill>
                <a:latin typeface="Arial" panose="020B0604020202020204" pitchFamily="34" charset="0"/>
                <a:ea typeface="Geneva" pitchFamily="-109" charset="0"/>
                <a:cs typeface="Arial" panose="020B0604020202020204" pitchFamily="34" charset="0"/>
              </a:defRPr>
            </a:lvl1pPr>
            <a:lvl2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2pPr>
            <a:lvl3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3pPr>
            <a:lvl4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4pPr>
            <a:lvl5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5pPr>
            <a:lvl6pPr marL="4572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6pPr>
            <a:lvl7pPr marL="9144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7pPr>
            <a:lvl8pPr marL="13716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8pPr>
            <a:lvl9pPr marL="18288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9pPr>
          </a:lstStyle>
          <a:p>
            <a:pPr marL="9525" indent="-9525">
              <a:lnSpc>
                <a:spcPts val="3500"/>
              </a:lnSpc>
            </a:pPr>
            <a:r>
              <a:rPr lang="en-US" dirty="0">
                <a:solidFill>
                  <a:srgbClr val="F65580"/>
                </a:solidFill>
              </a:rPr>
              <a:t>Discharge planning</a:t>
            </a:r>
            <a:endParaRPr lang="en-US" sz="2100" dirty="0">
              <a:solidFill>
                <a:srgbClr val="F65580"/>
              </a:solidFill>
            </a:endParaRPr>
          </a:p>
        </p:txBody>
      </p:sp>
      <p:pic>
        <p:nvPicPr>
          <p:cNvPr id="15" name="Picture 14">
            <a:extLst>
              <a:ext uri="{FF2B5EF4-FFF2-40B4-BE49-F238E27FC236}">
                <a16:creationId xmlns:a16="http://schemas.microsoft.com/office/drawing/2014/main" id="{EA8A5D49-963F-3D36-A266-5BF8497DEDFD}"/>
              </a:ext>
            </a:extLst>
          </p:cNvPr>
          <p:cNvPicPr>
            <a:picLocks noChangeAspect="1"/>
          </p:cNvPicPr>
          <p:nvPr/>
        </p:nvPicPr>
        <p:blipFill>
          <a:blip r:embed="rId5"/>
          <a:srcRect/>
          <a:stretch/>
        </p:blipFill>
        <p:spPr>
          <a:xfrm>
            <a:off x="696808" y="2615861"/>
            <a:ext cx="495300" cy="495300"/>
          </a:xfrm>
          <a:prstGeom prst="rect">
            <a:avLst/>
          </a:prstGeom>
          <a:effectLst>
            <a:outerShdw blurRad="190500" dist="50800" dir="5400000" algn="ctr" rotWithShape="0">
              <a:srgbClr val="000000">
                <a:alpha val="15000"/>
              </a:srgbClr>
            </a:outerShdw>
          </a:effectLst>
        </p:spPr>
      </p:pic>
      <p:sp>
        <p:nvSpPr>
          <p:cNvPr id="23" name="Text Placeholder 3">
            <a:extLst>
              <a:ext uri="{FF2B5EF4-FFF2-40B4-BE49-F238E27FC236}">
                <a16:creationId xmlns:a16="http://schemas.microsoft.com/office/drawing/2014/main" id="{EC0BF2AD-E34B-A767-6052-69B008CE2CC4}"/>
              </a:ext>
            </a:extLst>
          </p:cNvPr>
          <p:cNvSpPr txBox="1">
            <a:spLocks/>
          </p:cNvSpPr>
          <p:nvPr/>
        </p:nvSpPr>
        <p:spPr bwMode="auto">
          <a:xfrm>
            <a:off x="1245515" y="2583936"/>
            <a:ext cx="7201677" cy="5591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288000" indent="-288363" algn="l" defTabSz="457200" rtl="0" eaLnBrk="0" fontAlgn="base" hangingPunct="0">
              <a:lnSpc>
                <a:spcPts val="2800"/>
              </a:lnSpc>
              <a:spcBef>
                <a:spcPts val="500"/>
              </a:spcBef>
              <a:spcAft>
                <a:spcPts val="500"/>
              </a:spcAft>
              <a:buClr>
                <a:srgbClr val="00B8EC"/>
              </a:buClr>
              <a:buSzPct val="120000"/>
              <a:buFont typeface="Lucida Grande" panose="020B0600040502020204" pitchFamily="34"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tx1"/>
              </a:buClr>
              <a:buFont typeface="System Font Regular"/>
              <a:buChar char="–"/>
              <a:tabLst>
                <a:tab pos="287338" algn="l"/>
              </a:tabLst>
              <a:defRPr sz="1800" b="0" i="0" kern="1200">
                <a:solidFill>
                  <a:schemeClr val="tx1"/>
                </a:solidFill>
                <a:latin typeface="Century Gothic" panose="020B0502020202020204" pitchFamily="34" charset="0"/>
                <a:ea typeface="+mn-ea"/>
                <a:cs typeface="+mn-cs"/>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184150" indent="-184150">
              <a:lnSpc>
                <a:spcPts val="2000"/>
              </a:lnSpc>
              <a:spcBef>
                <a:spcPts val="0"/>
              </a:spcBef>
              <a:spcAft>
                <a:spcPts val="0"/>
              </a:spcAft>
              <a:buClr>
                <a:srgbClr val="F79644"/>
              </a:buClr>
              <a:buFont typeface="Lucida Grande" panose="020B0600040502020204" pitchFamily="34" charset="0"/>
              <a:buNone/>
              <a:tabLst>
                <a:tab pos="1285875" algn="l"/>
              </a:tabLst>
            </a:pPr>
            <a:r>
              <a:rPr lang="en-US" sz="1600" dirty="0">
                <a:latin typeface="Arial" panose="020B0604020202020204" pitchFamily="34" charset="0"/>
                <a:cs typeface="Arial" panose="020B0604020202020204" pitchFamily="34" charset="0"/>
              </a:rPr>
              <a:t>2. </a:t>
            </a:r>
            <a:r>
              <a:rPr lang="en-US" sz="1600" b="1" dirty="0">
                <a:latin typeface="Arial" panose="020B0604020202020204" pitchFamily="34" charset="0"/>
                <a:cs typeface="Arial" panose="020B0604020202020204" pitchFamily="34" charset="0"/>
              </a:rPr>
              <a:t>Discuss continued treatment and ensure supply of tobacco dependence aids</a:t>
            </a:r>
          </a:p>
        </p:txBody>
      </p:sp>
      <p:pic>
        <p:nvPicPr>
          <p:cNvPr id="26" name="Picture 25">
            <a:extLst>
              <a:ext uri="{FF2B5EF4-FFF2-40B4-BE49-F238E27FC236}">
                <a16:creationId xmlns:a16="http://schemas.microsoft.com/office/drawing/2014/main" id="{3E57B5B4-4EA3-510A-CFB6-18C9285836F9}"/>
              </a:ext>
            </a:extLst>
          </p:cNvPr>
          <p:cNvPicPr>
            <a:picLocks noChangeAspect="1"/>
          </p:cNvPicPr>
          <p:nvPr/>
        </p:nvPicPr>
        <p:blipFill>
          <a:blip r:embed="rId6"/>
          <a:srcRect/>
          <a:stretch/>
        </p:blipFill>
        <p:spPr>
          <a:xfrm>
            <a:off x="696808" y="3504639"/>
            <a:ext cx="495300" cy="495300"/>
          </a:xfrm>
          <a:prstGeom prst="rect">
            <a:avLst/>
          </a:prstGeom>
          <a:effectLst>
            <a:outerShdw blurRad="190500" dist="50800" dir="5400000" algn="ctr" rotWithShape="0">
              <a:srgbClr val="000000">
                <a:alpha val="15000"/>
              </a:srgbClr>
            </a:outerShdw>
          </a:effectLst>
        </p:spPr>
      </p:pic>
      <p:sp>
        <p:nvSpPr>
          <p:cNvPr id="27" name="Text Placeholder 3">
            <a:extLst>
              <a:ext uri="{FF2B5EF4-FFF2-40B4-BE49-F238E27FC236}">
                <a16:creationId xmlns:a16="http://schemas.microsoft.com/office/drawing/2014/main" id="{365F1878-10D1-A44D-0CF7-CE5D8F85587B}"/>
              </a:ext>
            </a:extLst>
          </p:cNvPr>
          <p:cNvSpPr txBox="1">
            <a:spLocks/>
          </p:cNvSpPr>
          <p:nvPr/>
        </p:nvSpPr>
        <p:spPr bwMode="auto">
          <a:xfrm>
            <a:off x="1245515" y="3472714"/>
            <a:ext cx="7201677" cy="5591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288000" indent="-288363" algn="l" defTabSz="457200" rtl="0" eaLnBrk="0" fontAlgn="base" hangingPunct="0">
              <a:lnSpc>
                <a:spcPts val="2800"/>
              </a:lnSpc>
              <a:spcBef>
                <a:spcPts val="500"/>
              </a:spcBef>
              <a:spcAft>
                <a:spcPts val="500"/>
              </a:spcAft>
              <a:buClr>
                <a:srgbClr val="00B8EC"/>
              </a:buClr>
              <a:buSzPct val="120000"/>
              <a:buFont typeface="Lucida Grande" panose="020B0600040502020204" pitchFamily="34"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tx1"/>
              </a:buClr>
              <a:buFont typeface="System Font Regular"/>
              <a:buChar char="–"/>
              <a:tabLst>
                <a:tab pos="287338" algn="l"/>
              </a:tabLst>
              <a:defRPr sz="1800" b="0" i="0" kern="1200">
                <a:solidFill>
                  <a:schemeClr val="tx1"/>
                </a:solidFill>
                <a:latin typeface="Century Gothic" panose="020B0502020202020204" pitchFamily="34" charset="0"/>
                <a:ea typeface="+mn-ea"/>
                <a:cs typeface="+mn-cs"/>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ts val="2000"/>
              </a:lnSpc>
              <a:spcBef>
                <a:spcPts val="0"/>
              </a:spcBef>
              <a:spcAft>
                <a:spcPts val="0"/>
              </a:spcAft>
              <a:buClr>
                <a:srgbClr val="F79644"/>
              </a:buClr>
              <a:buFont typeface="Lucida Grande" panose="020B0600040502020204" pitchFamily="34" charset="0"/>
              <a:buNone/>
              <a:tabLst>
                <a:tab pos="1285875" algn="l"/>
              </a:tabLst>
            </a:pPr>
            <a:r>
              <a:rPr lang="en-US" sz="1600" dirty="0">
                <a:latin typeface="Arial" panose="020B0604020202020204" pitchFamily="34" charset="0"/>
                <a:cs typeface="Arial" panose="020B0604020202020204" pitchFamily="34" charset="0"/>
              </a:rPr>
              <a:t>3. </a:t>
            </a:r>
            <a:r>
              <a:rPr lang="en-US" sz="1600" b="1" dirty="0">
                <a:latin typeface="Arial" panose="020B0604020202020204" pitchFamily="34" charset="0"/>
                <a:cs typeface="Arial" panose="020B0604020202020204" pitchFamily="34" charset="0"/>
              </a:rPr>
              <a:t>Discuss importance of follow-up support following discharge</a:t>
            </a:r>
            <a:endParaRPr lang="en-US" sz="1600" dirty="0">
              <a:latin typeface="Arial" panose="020B0604020202020204" pitchFamily="34" charset="0"/>
              <a:cs typeface="Arial" panose="020B0604020202020204" pitchFamily="34" charset="0"/>
            </a:endParaRPr>
          </a:p>
        </p:txBody>
      </p:sp>
      <p:pic>
        <p:nvPicPr>
          <p:cNvPr id="32" name="Picture 31">
            <a:extLst>
              <a:ext uri="{FF2B5EF4-FFF2-40B4-BE49-F238E27FC236}">
                <a16:creationId xmlns:a16="http://schemas.microsoft.com/office/drawing/2014/main" id="{6262026E-4D69-EBC2-3DAE-6BEAD58A6E39}"/>
              </a:ext>
            </a:extLst>
          </p:cNvPr>
          <p:cNvPicPr>
            <a:picLocks noChangeAspect="1"/>
          </p:cNvPicPr>
          <p:nvPr/>
        </p:nvPicPr>
        <p:blipFill>
          <a:blip r:embed="rId7"/>
          <a:srcRect/>
          <a:stretch/>
        </p:blipFill>
        <p:spPr>
          <a:xfrm>
            <a:off x="696808" y="4393417"/>
            <a:ext cx="495300" cy="495300"/>
          </a:xfrm>
          <a:prstGeom prst="rect">
            <a:avLst/>
          </a:prstGeom>
          <a:effectLst>
            <a:outerShdw blurRad="190500" dist="50800" dir="5400000" algn="ctr" rotWithShape="0">
              <a:srgbClr val="000000">
                <a:alpha val="15000"/>
              </a:srgbClr>
            </a:outerShdw>
          </a:effectLst>
        </p:spPr>
      </p:pic>
      <p:sp>
        <p:nvSpPr>
          <p:cNvPr id="33" name="Text Placeholder 3">
            <a:extLst>
              <a:ext uri="{FF2B5EF4-FFF2-40B4-BE49-F238E27FC236}">
                <a16:creationId xmlns:a16="http://schemas.microsoft.com/office/drawing/2014/main" id="{76CCB1B0-5F37-A2B6-B06B-4E74175E5885}"/>
              </a:ext>
            </a:extLst>
          </p:cNvPr>
          <p:cNvSpPr txBox="1">
            <a:spLocks/>
          </p:cNvSpPr>
          <p:nvPr/>
        </p:nvSpPr>
        <p:spPr bwMode="auto">
          <a:xfrm>
            <a:off x="1245515" y="4361492"/>
            <a:ext cx="7201677" cy="5591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288000" indent="-288363" algn="l" defTabSz="457200" rtl="0" eaLnBrk="0" fontAlgn="base" hangingPunct="0">
              <a:lnSpc>
                <a:spcPts val="2800"/>
              </a:lnSpc>
              <a:spcBef>
                <a:spcPts val="500"/>
              </a:spcBef>
              <a:spcAft>
                <a:spcPts val="500"/>
              </a:spcAft>
              <a:buClr>
                <a:srgbClr val="00B8EC"/>
              </a:buClr>
              <a:buSzPct val="120000"/>
              <a:buFont typeface="Lucida Grande" panose="020B0600040502020204" pitchFamily="34"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tx1"/>
              </a:buClr>
              <a:buFont typeface="System Font Regular"/>
              <a:buChar char="–"/>
              <a:tabLst>
                <a:tab pos="287338" algn="l"/>
              </a:tabLst>
              <a:defRPr sz="1800" b="0" i="0" kern="1200">
                <a:solidFill>
                  <a:schemeClr val="tx1"/>
                </a:solidFill>
                <a:latin typeface="Century Gothic" panose="020B0502020202020204" pitchFamily="34" charset="0"/>
                <a:ea typeface="+mn-ea"/>
                <a:cs typeface="+mn-cs"/>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ts val="2000"/>
              </a:lnSpc>
              <a:spcBef>
                <a:spcPts val="0"/>
              </a:spcBef>
              <a:spcAft>
                <a:spcPts val="0"/>
              </a:spcAft>
              <a:buClr>
                <a:srgbClr val="F79644"/>
              </a:buClr>
              <a:buFont typeface="Lucida Grande" panose="020B0600040502020204" pitchFamily="34" charset="0"/>
              <a:buNone/>
              <a:tabLst>
                <a:tab pos="1285875" algn="l"/>
              </a:tabLst>
            </a:pPr>
            <a:r>
              <a:rPr lang="en-US" sz="1600" dirty="0">
                <a:latin typeface="Arial" panose="020B0604020202020204" pitchFamily="34" charset="0"/>
                <a:cs typeface="Arial" panose="020B0604020202020204" pitchFamily="34" charset="0"/>
              </a:rPr>
              <a:t>4. </a:t>
            </a:r>
            <a:r>
              <a:rPr lang="en-US" sz="1600" b="1" dirty="0">
                <a:latin typeface="Arial" panose="020B0604020202020204" pitchFamily="34" charset="0"/>
                <a:cs typeface="Arial" panose="020B0604020202020204" pitchFamily="34" charset="0"/>
              </a:rPr>
              <a:t>Provide guidance staying smokefree/reducing following discharge</a:t>
            </a:r>
          </a:p>
        </p:txBody>
      </p:sp>
      <p:pic>
        <p:nvPicPr>
          <p:cNvPr id="36" name="Picture 35">
            <a:extLst>
              <a:ext uri="{FF2B5EF4-FFF2-40B4-BE49-F238E27FC236}">
                <a16:creationId xmlns:a16="http://schemas.microsoft.com/office/drawing/2014/main" id="{53795348-8FE5-301F-CB95-1F96F048DED4}"/>
              </a:ext>
            </a:extLst>
          </p:cNvPr>
          <p:cNvPicPr>
            <a:picLocks noChangeAspect="1"/>
          </p:cNvPicPr>
          <p:nvPr/>
        </p:nvPicPr>
        <p:blipFill>
          <a:blip r:embed="rId8"/>
          <a:srcRect/>
          <a:stretch/>
        </p:blipFill>
        <p:spPr>
          <a:xfrm>
            <a:off x="696808" y="5282194"/>
            <a:ext cx="495300" cy="495300"/>
          </a:xfrm>
          <a:prstGeom prst="rect">
            <a:avLst/>
          </a:prstGeom>
          <a:effectLst>
            <a:outerShdw blurRad="190500" dist="50800" dir="5400000" algn="ctr" rotWithShape="0">
              <a:srgbClr val="000000">
                <a:alpha val="15000"/>
              </a:srgbClr>
            </a:outerShdw>
          </a:effectLst>
        </p:spPr>
      </p:pic>
      <p:sp>
        <p:nvSpPr>
          <p:cNvPr id="37" name="Text Placeholder 3">
            <a:extLst>
              <a:ext uri="{FF2B5EF4-FFF2-40B4-BE49-F238E27FC236}">
                <a16:creationId xmlns:a16="http://schemas.microsoft.com/office/drawing/2014/main" id="{3425F9D5-C4C4-F442-EBFD-D42AD2C92B67}"/>
              </a:ext>
            </a:extLst>
          </p:cNvPr>
          <p:cNvSpPr txBox="1">
            <a:spLocks/>
          </p:cNvSpPr>
          <p:nvPr/>
        </p:nvSpPr>
        <p:spPr bwMode="auto">
          <a:xfrm>
            <a:off x="1245515" y="5250269"/>
            <a:ext cx="7201677" cy="5591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288000" indent="-288363" algn="l" defTabSz="457200" rtl="0" eaLnBrk="0" fontAlgn="base" hangingPunct="0">
              <a:lnSpc>
                <a:spcPts val="2800"/>
              </a:lnSpc>
              <a:spcBef>
                <a:spcPts val="500"/>
              </a:spcBef>
              <a:spcAft>
                <a:spcPts val="500"/>
              </a:spcAft>
              <a:buClr>
                <a:srgbClr val="00B8EC"/>
              </a:buClr>
              <a:buSzPct val="120000"/>
              <a:buFont typeface="Lucida Grande" panose="020B0600040502020204" pitchFamily="34"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tx1"/>
              </a:buClr>
              <a:buFont typeface="System Font Regular"/>
              <a:buChar char="–"/>
              <a:tabLst>
                <a:tab pos="287338" algn="l"/>
              </a:tabLst>
              <a:defRPr sz="1800" b="0" i="0" kern="1200">
                <a:solidFill>
                  <a:schemeClr val="tx1"/>
                </a:solidFill>
                <a:latin typeface="Century Gothic" panose="020B0502020202020204" pitchFamily="34" charset="0"/>
                <a:ea typeface="+mn-ea"/>
                <a:cs typeface="+mn-cs"/>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ts val="2000"/>
              </a:lnSpc>
              <a:spcBef>
                <a:spcPts val="0"/>
              </a:spcBef>
              <a:spcAft>
                <a:spcPts val="0"/>
              </a:spcAft>
              <a:buClr>
                <a:srgbClr val="F79644"/>
              </a:buClr>
              <a:buFont typeface="Lucida Grande" panose="020B0600040502020204" pitchFamily="34" charset="0"/>
              <a:buNone/>
              <a:tabLst>
                <a:tab pos="1285875" algn="l"/>
              </a:tabLst>
            </a:pPr>
            <a:r>
              <a:rPr lang="en-US" sz="1600" dirty="0">
                <a:latin typeface="Arial" panose="020B0604020202020204" pitchFamily="34" charset="0"/>
                <a:cs typeface="Arial" panose="020B0604020202020204" pitchFamily="34" charset="0"/>
              </a:rPr>
              <a:t>5. </a:t>
            </a:r>
            <a:r>
              <a:rPr lang="en-US" sz="1600" b="1" dirty="0">
                <a:latin typeface="Arial" panose="020B0604020202020204" pitchFamily="34" charset="0"/>
                <a:cs typeface="Arial" panose="020B0604020202020204" pitchFamily="34" charset="0"/>
              </a:rPr>
              <a:t>Provide summary and address questions or concerns</a:t>
            </a:r>
          </a:p>
        </p:txBody>
      </p:sp>
      <p:sp>
        <p:nvSpPr>
          <p:cNvPr id="5" name="TextBox 4">
            <a:extLst>
              <a:ext uri="{FF2B5EF4-FFF2-40B4-BE49-F238E27FC236}">
                <a16:creationId xmlns:a16="http://schemas.microsoft.com/office/drawing/2014/main" id="{1BC97FA7-13A7-406E-E0EE-6418C0D51E5C}"/>
              </a:ext>
            </a:extLst>
          </p:cNvPr>
          <p:cNvSpPr txBox="1"/>
          <p:nvPr/>
        </p:nvSpPr>
        <p:spPr bwMode="auto">
          <a:xfrm>
            <a:off x="6612412" y="453966"/>
            <a:ext cx="1960088" cy="1066800"/>
          </a:xfrm>
          <a:prstGeom prst="rect">
            <a:avLst/>
          </a:prstGeom>
          <a:solidFill>
            <a:schemeClr val="accent3"/>
          </a:solidFill>
          <a:ln w="9525">
            <a:noFill/>
            <a:miter lim="800000"/>
            <a:headEnd/>
            <a:tailEnd/>
          </a:ln>
        </p:spPr>
        <p:txBody>
          <a:bodyPr vert="horz" wrap="square" lIns="91440" tIns="45720" rIns="91440" bIns="45720" numCol="1" rtlCol="0" anchor="ctr" anchorCtr="0" compatLnSpc="1">
            <a:prstTxWarp prst="textNoShape">
              <a:avLst/>
            </a:prstTxWarp>
            <a:normAutofit/>
          </a:bodyPr>
          <a:lstStyle/>
          <a:p>
            <a:pPr marL="0" marR="0" indent="0" algn="ctr" defTabSz="457200" rtl="0" eaLnBrk="1" fontAlgn="base" latinLnBrk="0" hangingPunct="1">
              <a:lnSpc>
                <a:spcPct val="100000"/>
              </a:lnSpc>
              <a:spcBef>
                <a:spcPts val="500"/>
              </a:spcBef>
              <a:spcAft>
                <a:spcPts val="500"/>
              </a:spcAft>
              <a:buClr>
                <a:srgbClr val="C10C21"/>
              </a:buClr>
              <a:buSzTx/>
              <a:buFont typeface="Lucida Grande" pitchFamily="-109" charset="0"/>
              <a:buNone/>
              <a:tabLst/>
            </a:pPr>
            <a:r>
              <a:rPr kumimoji="0" lang="en-US" sz="2000" b="0" i="0" u="none" strike="noStrike" kern="1200" cap="none" spc="0" normalizeH="0" baseline="0" noProof="0">
                <a:ln>
                  <a:noFill/>
                </a:ln>
                <a:solidFill>
                  <a:schemeClr val="bg2"/>
                </a:solidFill>
                <a:effectLst/>
                <a:uLnTx/>
                <a:uFillTx/>
                <a:latin typeface="+mn-lt"/>
                <a:ea typeface="Geneva" pitchFamily="-109" charset="0"/>
                <a:cs typeface="Geneva" pitchFamily="-109" charset="0"/>
              </a:rPr>
              <a:t>Module 20</a:t>
            </a:r>
            <a:endParaRPr kumimoji="0" lang="en-US" sz="2000" b="0" i="0" u="none" strike="noStrike" kern="1200" cap="none" spc="0" normalizeH="0" baseline="0" noProof="0" dirty="0">
              <a:ln>
                <a:noFill/>
              </a:ln>
              <a:solidFill>
                <a:schemeClr val="bg2"/>
              </a:solidFill>
              <a:effectLst/>
              <a:uLnTx/>
              <a:uFillTx/>
              <a:latin typeface="+mn-lt"/>
              <a:ea typeface="Geneva" pitchFamily="-109" charset="0"/>
              <a:cs typeface="Geneva" pitchFamily="-109" charset="0"/>
            </a:endParaRPr>
          </a:p>
          <a:p>
            <a:pPr marL="0" marR="0" indent="0" algn="ctr" defTabSz="457200" rtl="0" eaLnBrk="1" fontAlgn="base" latinLnBrk="0" hangingPunct="1">
              <a:lnSpc>
                <a:spcPct val="100000"/>
              </a:lnSpc>
              <a:spcBef>
                <a:spcPts val="500"/>
              </a:spcBef>
              <a:spcAft>
                <a:spcPts val="500"/>
              </a:spcAft>
              <a:buClr>
                <a:srgbClr val="C10C21"/>
              </a:buClr>
              <a:buSzTx/>
              <a:buFont typeface="Lucida Grande" pitchFamily="-109" charset="0"/>
              <a:buNone/>
              <a:tabLst/>
            </a:pPr>
            <a:r>
              <a:rPr kumimoji="0" lang="en-US" sz="2000" b="0" i="0" u="none" strike="noStrike" kern="1200" cap="none" spc="0" normalizeH="0" baseline="0" noProof="0" dirty="0">
                <a:ln>
                  <a:noFill/>
                </a:ln>
                <a:solidFill>
                  <a:schemeClr val="bg2"/>
                </a:solidFill>
                <a:effectLst/>
                <a:uLnTx/>
                <a:uFillTx/>
                <a:latin typeface="+mn-lt"/>
              </a:rPr>
              <a:t>Handout </a:t>
            </a:r>
            <a:r>
              <a:rPr lang="en-US" sz="2000" noProof="0" dirty="0">
                <a:solidFill>
                  <a:schemeClr val="bg2"/>
                </a:solidFill>
                <a:latin typeface="+mn-lt"/>
              </a:rPr>
              <a:t>1</a:t>
            </a:r>
            <a:endParaRPr lang="en-US" sz="2000" b="0" i="0" u="none" strike="noStrike" kern="1200" cap="none" spc="0" normalizeH="0" baseline="0" noProof="0" dirty="0">
              <a:ln>
                <a:noFill/>
              </a:ln>
              <a:solidFill>
                <a:schemeClr val="bg2"/>
              </a:solidFill>
              <a:effectLst/>
              <a:uLnTx/>
              <a:uFillTx/>
              <a:latin typeface="+mn-lt"/>
              <a:ea typeface="Geneva" pitchFamily="-109" charset="0"/>
              <a:cs typeface="Geneva" pitchFamily="-109" charset="0"/>
            </a:endParaRPr>
          </a:p>
        </p:txBody>
      </p:sp>
      <p:sp>
        <p:nvSpPr>
          <p:cNvPr id="6" name="Text Placeholder 3">
            <a:extLst>
              <a:ext uri="{FF2B5EF4-FFF2-40B4-BE49-F238E27FC236}">
                <a16:creationId xmlns:a16="http://schemas.microsoft.com/office/drawing/2014/main" id="{79B13627-7638-9245-9310-E15E33AB2116}"/>
              </a:ext>
            </a:extLst>
          </p:cNvPr>
          <p:cNvSpPr txBox="1">
            <a:spLocks/>
          </p:cNvSpPr>
          <p:nvPr/>
        </p:nvSpPr>
        <p:spPr bwMode="auto">
          <a:xfrm>
            <a:off x="1245514" y="1796221"/>
            <a:ext cx="7201677" cy="5591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288000" indent="-288363" algn="l" defTabSz="457200" rtl="0" eaLnBrk="0" fontAlgn="base" hangingPunct="0">
              <a:lnSpc>
                <a:spcPts val="2800"/>
              </a:lnSpc>
              <a:spcBef>
                <a:spcPts val="500"/>
              </a:spcBef>
              <a:spcAft>
                <a:spcPts val="500"/>
              </a:spcAft>
              <a:buClr>
                <a:srgbClr val="00B8EC"/>
              </a:buClr>
              <a:buSzPct val="120000"/>
              <a:buFont typeface="Lucida Grande" panose="020B0600040502020204" pitchFamily="34"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tx1"/>
              </a:buClr>
              <a:buFont typeface="System Font Regular"/>
              <a:buChar char="–"/>
              <a:tabLst>
                <a:tab pos="287338" algn="l"/>
              </a:tabLst>
              <a:defRPr sz="1800" b="0" i="0" kern="1200">
                <a:solidFill>
                  <a:schemeClr val="tx1"/>
                </a:solidFill>
                <a:latin typeface="Century Gothic" panose="020B0502020202020204" pitchFamily="34" charset="0"/>
                <a:ea typeface="+mn-ea"/>
                <a:cs typeface="+mn-cs"/>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184150" indent="-184150">
              <a:lnSpc>
                <a:spcPts val="2000"/>
              </a:lnSpc>
              <a:spcBef>
                <a:spcPts val="0"/>
              </a:spcBef>
              <a:spcAft>
                <a:spcPts val="0"/>
              </a:spcAft>
              <a:buClr>
                <a:srgbClr val="F79644"/>
              </a:buClr>
              <a:buFont typeface="Lucida Grande" panose="020B0600040502020204" pitchFamily="34" charset="0"/>
              <a:buNone/>
              <a:tabLst>
                <a:tab pos="1285875" algn="l"/>
              </a:tabLst>
            </a:pPr>
            <a:r>
              <a:rPr lang="en-US" sz="1600" dirty="0">
                <a:latin typeface="Arial" panose="020B0604020202020204" pitchFamily="34" charset="0"/>
                <a:cs typeface="Arial" panose="020B0604020202020204" pitchFamily="34" charset="0"/>
              </a:rPr>
              <a:t>1. </a:t>
            </a:r>
            <a:r>
              <a:rPr lang="en-US" sz="1600" b="1" dirty="0">
                <a:latin typeface="Arial" panose="020B0604020202020204" pitchFamily="34" charset="0"/>
                <a:cs typeface="Arial" panose="020B0604020202020204" pitchFamily="34" charset="0"/>
              </a:rPr>
              <a:t>Assess progress, provide positive reinforcement, reassess readiness    to stop or reduce</a:t>
            </a:r>
          </a:p>
        </p:txBody>
      </p:sp>
    </p:spTree>
    <p:extLst>
      <p:ext uri="{BB962C8B-B14F-4D97-AF65-F5344CB8AC3E}">
        <p14:creationId xmlns:p14="http://schemas.microsoft.com/office/powerpoint/2010/main" val="40519434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31152F5-67DC-1059-43C8-ADE7961D6F35}"/>
              </a:ext>
            </a:extLst>
          </p:cNvPr>
          <p:cNvPicPr>
            <a:picLocks noChangeAspect="1"/>
          </p:cNvPicPr>
          <p:nvPr/>
        </p:nvPicPr>
        <p:blipFill>
          <a:blip r:embed="rId3"/>
          <a:stretch>
            <a:fillRect/>
          </a:stretch>
        </p:blipFill>
        <p:spPr>
          <a:xfrm>
            <a:off x="605417" y="647835"/>
            <a:ext cx="7934227" cy="5557101"/>
          </a:xfrm>
          <a:prstGeom prst="rect">
            <a:avLst/>
          </a:prstGeom>
        </p:spPr>
      </p:pic>
      <p:sp>
        <p:nvSpPr>
          <p:cNvPr id="2" name="Footer Placeholder 3">
            <a:extLst>
              <a:ext uri="{FF2B5EF4-FFF2-40B4-BE49-F238E27FC236}">
                <a16:creationId xmlns:a16="http://schemas.microsoft.com/office/drawing/2014/main" id="{C83297DF-8E5E-40DF-5F4F-B5818E40789F}"/>
              </a:ext>
            </a:extLst>
          </p:cNvPr>
          <p:cNvSpPr txBox="1">
            <a:spLocks/>
          </p:cNvSpPr>
          <p:nvPr/>
        </p:nvSpPr>
        <p:spPr>
          <a:xfrm>
            <a:off x="518007" y="6333440"/>
            <a:ext cx="4292373" cy="365125"/>
          </a:xfrm>
          <a:prstGeom prst="rect">
            <a:avLst/>
          </a:prstGeom>
        </p:spPr>
        <p:txBody>
          <a:bodyPr anchor="ctr">
            <a:normAutofit/>
          </a:bodyPr>
          <a:lstStyle>
            <a:defPPr>
              <a:defRPr lang="en-US"/>
            </a:defPPr>
            <a:lvl1pPr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1pPr>
            <a:lvl2pPr marL="4572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2pPr>
            <a:lvl3pPr marL="9144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3pPr>
            <a:lvl4pPr marL="13716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4pPr>
            <a:lvl5pPr marL="18288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5pPr>
            <a:lvl6pPr marL="2286000" algn="l" defTabSz="457200" rtl="0" eaLnBrk="1" latinLnBrk="0" hangingPunct="1">
              <a:defRPr kern="1200">
                <a:solidFill>
                  <a:schemeClr val="tx1"/>
                </a:solidFill>
                <a:latin typeface="Arial" pitchFamily="-109" charset="0"/>
                <a:ea typeface="Geneva" pitchFamily="-109" charset="0"/>
                <a:cs typeface="Geneva" pitchFamily="-109" charset="0"/>
              </a:defRPr>
            </a:lvl6pPr>
            <a:lvl7pPr marL="2743200" algn="l" defTabSz="457200" rtl="0" eaLnBrk="1" latinLnBrk="0" hangingPunct="1">
              <a:defRPr kern="1200">
                <a:solidFill>
                  <a:schemeClr val="tx1"/>
                </a:solidFill>
                <a:latin typeface="Arial" pitchFamily="-109" charset="0"/>
                <a:ea typeface="Geneva" pitchFamily="-109" charset="0"/>
                <a:cs typeface="Geneva" pitchFamily="-109" charset="0"/>
              </a:defRPr>
            </a:lvl7pPr>
            <a:lvl8pPr marL="3200400" algn="l" defTabSz="457200" rtl="0" eaLnBrk="1" latinLnBrk="0" hangingPunct="1">
              <a:defRPr kern="1200">
                <a:solidFill>
                  <a:schemeClr val="tx1"/>
                </a:solidFill>
                <a:latin typeface="Arial" pitchFamily="-109" charset="0"/>
                <a:ea typeface="Geneva" pitchFamily="-109" charset="0"/>
                <a:cs typeface="Geneva" pitchFamily="-109" charset="0"/>
              </a:defRPr>
            </a:lvl8pPr>
            <a:lvl9pPr marL="3657600" algn="l" defTabSz="457200" rtl="0" eaLnBrk="1" latinLnBrk="0" hangingPunct="1">
              <a:defRPr kern="1200">
                <a:solidFill>
                  <a:schemeClr val="tx1"/>
                </a:solidFill>
                <a:latin typeface="Arial" pitchFamily="-109" charset="0"/>
                <a:ea typeface="Geneva" pitchFamily="-109" charset="0"/>
                <a:cs typeface="Geneva" pitchFamily="-109" charset="0"/>
              </a:defRPr>
            </a:lvl9pPr>
          </a:lstStyle>
          <a:p>
            <a:pPr>
              <a:spcAft>
                <a:spcPts val="600"/>
              </a:spcAft>
              <a:defRPr/>
            </a:pPr>
            <a:r>
              <a:rPr lang="en-US" sz="1000" i="1" dirty="0">
                <a:solidFill>
                  <a:schemeClr val="accent1"/>
                </a:solidFill>
                <a:latin typeface="Century Gothic" panose="020B0502020202020204" pitchFamily="34" charset="0"/>
              </a:rPr>
              <a:t>Inpatient Tobacco Dependence Treatment Training Programme</a:t>
            </a:r>
          </a:p>
        </p:txBody>
      </p:sp>
    </p:spTree>
    <p:extLst>
      <p:ext uri="{BB962C8B-B14F-4D97-AF65-F5344CB8AC3E}">
        <p14:creationId xmlns:p14="http://schemas.microsoft.com/office/powerpoint/2010/main" val="18218464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C9324F-AC01-FC4D-863F-A28F44610B95}"/>
              </a:ext>
            </a:extLst>
          </p:cNvPr>
          <p:cNvSpPr>
            <a:spLocks noGrp="1"/>
          </p:cNvSpPr>
          <p:nvPr>
            <p:ph type="title"/>
          </p:nvPr>
        </p:nvSpPr>
        <p:spPr/>
        <p:txBody>
          <a:bodyPr/>
          <a:lstStyle/>
          <a:p>
            <a:r>
              <a:rPr lang="en-US" dirty="0"/>
              <a:t>Relapse prevention…. </a:t>
            </a:r>
          </a:p>
        </p:txBody>
      </p:sp>
      <p:pic>
        <p:nvPicPr>
          <p:cNvPr id="8" name="Picture 7">
            <a:extLst>
              <a:ext uri="{FF2B5EF4-FFF2-40B4-BE49-F238E27FC236}">
                <a16:creationId xmlns:a16="http://schemas.microsoft.com/office/drawing/2014/main" id="{7E452D0D-9DC0-0B4B-ADA8-0E334FA1FBE7}"/>
              </a:ext>
            </a:extLst>
          </p:cNvPr>
          <p:cNvPicPr>
            <a:picLocks noChangeAspect="1"/>
          </p:cNvPicPr>
          <p:nvPr/>
        </p:nvPicPr>
        <p:blipFill>
          <a:blip r:embed="rId3"/>
          <a:srcRect/>
          <a:stretch/>
        </p:blipFill>
        <p:spPr>
          <a:xfrm>
            <a:off x="451444" y="2001189"/>
            <a:ext cx="1958853" cy="1958853"/>
          </a:xfrm>
          <a:prstGeom prst="rect">
            <a:avLst/>
          </a:prstGeom>
          <a:effectLst>
            <a:outerShdw blurRad="254000" dist="63500" dir="5400000" algn="ctr" rotWithShape="0">
              <a:srgbClr val="000000">
                <a:alpha val="20000"/>
              </a:srgbClr>
            </a:outerShdw>
          </a:effectLst>
        </p:spPr>
      </p:pic>
      <p:pic>
        <p:nvPicPr>
          <p:cNvPr id="17" name="Picture 16">
            <a:extLst>
              <a:ext uri="{FF2B5EF4-FFF2-40B4-BE49-F238E27FC236}">
                <a16:creationId xmlns:a16="http://schemas.microsoft.com/office/drawing/2014/main" id="{5A9777CC-0B8F-234A-A68B-CB425FBE8B3B}"/>
              </a:ext>
            </a:extLst>
          </p:cNvPr>
          <p:cNvPicPr>
            <a:picLocks noChangeAspect="1"/>
          </p:cNvPicPr>
          <p:nvPr/>
        </p:nvPicPr>
        <p:blipFill>
          <a:blip r:embed="rId4"/>
          <a:srcRect/>
          <a:stretch/>
        </p:blipFill>
        <p:spPr>
          <a:xfrm>
            <a:off x="2544329" y="2001189"/>
            <a:ext cx="1958853" cy="1958853"/>
          </a:xfrm>
          <a:prstGeom prst="rect">
            <a:avLst/>
          </a:prstGeom>
          <a:effectLst>
            <a:outerShdw blurRad="254000" dist="63500" dir="5400000" algn="ctr" rotWithShape="0">
              <a:srgbClr val="000000">
                <a:alpha val="20000"/>
              </a:srgbClr>
            </a:outerShdw>
          </a:effectLst>
        </p:spPr>
      </p:pic>
      <p:pic>
        <p:nvPicPr>
          <p:cNvPr id="18" name="Picture 17">
            <a:extLst>
              <a:ext uri="{FF2B5EF4-FFF2-40B4-BE49-F238E27FC236}">
                <a16:creationId xmlns:a16="http://schemas.microsoft.com/office/drawing/2014/main" id="{0DA92890-1128-9140-8E2B-EF76149F8D1F}"/>
              </a:ext>
            </a:extLst>
          </p:cNvPr>
          <p:cNvPicPr>
            <a:picLocks noChangeAspect="1"/>
          </p:cNvPicPr>
          <p:nvPr/>
        </p:nvPicPr>
        <p:blipFill>
          <a:blip r:embed="rId5"/>
          <a:srcRect/>
          <a:stretch/>
        </p:blipFill>
        <p:spPr>
          <a:xfrm>
            <a:off x="4637214" y="2001189"/>
            <a:ext cx="1958853" cy="1958853"/>
          </a:xfrm>
          <a:prstGeom prst="rect">
            <a:avLst/>
          </a:prstGeom>
          <a:effectLst>
            <a:outerShdw blurRad="254000" dist="63500" dir="5400000" algn="ctr" rotWithShape="0">
              <a:srgbClr val="000000">
                <a:alpha val="20000"/>
              </a:srgbClr>
            </a:outerShdw>
          </a:effectLst>
        </p:spPr>
      </p:pic>
      <p:pic>
        <p:nvPicPr>
          <p:cNvPr id="19" name="Picture 18">
            <a:extLst>
              <a:ext uri="{FF2B5EF4-FFF2-40B4-BE49-F238E27FC236}">
                <a16:creationId xmlns:a16="http://schemas.microsoft.com/office/drawing/2014/main" id="{653351AB-3987-AD4D-A073-94390D220812}"/>
              </a:ext>
            </a:extLst>
          </p:cNvPr>
          <p:cNvPicPr>
            <a:picLocks noChangeAspect="1"/>
          </p:cNvPicPr>
          <p:nvPr/>
        </p:nvPicPr>
        <p:blipFill>
          <a:blip r:embed="rId6"/>
          <a:srcRect/>
          <a:stretch/>
        </p:blipFill>
        <p:spPr>
          <a:xfrm>
            <a:off x="6730098" y="2001189"/>
            <a:ext cx="1958853" cy="1958853"/>
          </a:xfrm>
          <a:prstGeom prst="rect">
            <a:avLst/>
          </a:prstGeom>
          <a:effectLst>
            <a:outerShdw blurRad="254000" dist="63500" dir="5400000" algn="ctr" rotWithShape="0">
              <a:srgbClr val="000000">
                <a:alpha val="20000"/>
              </a:srgbClr>
            </a:outerShdw>
          </a:effectLst>
        </p:spPr>
      </p:pic>
      <p:sp>
        <p:nvSpPr>
          <p:cNvPr id="7" name="TextBox 6">
            <a:extLst>
              <a:ext uri="{FF2B5EF4-FFF2-40B4-BE49-F238E27FC236}">
                <a16:creationId xmlns:a16="http://schemas.microsoft.com/office/drawing/2014/main" id="{D57F9070-222C-1A49-9B62-5009F63E18FC}"/>
              </a:ext>
            </a:extLst>
          </p:cNvPr>
          <p:cNvSpPr txBox="1"/>
          <p:nvPr/>
        </p:nvSpPr>
        <p:spPr>
          <a:xfrm>
            <a:off x="6903803" y="4152275"/>
            <a:ext cx="1611443" cy="1229632"/>
          </a:xfrm>
          <a:prstGeom prst="rect">
            <a:avLst/>
          </a:prstGeom>
          <a:noFill/>
        </p:spPr>
        <p:txBody>
          <a:bodyPr wrap="square" rtlCol="0">
            <a:spAutoFit/>
          </a:bodyPr>
          <a:lstStyle/>
          <a:p>
            <a:pPr algn="ctr">
              <a:lnSpc>
                <a:spcPts val="1800"/>
              </a:lnSpc>
            </a:pPr>
            <a:r>
              <a:rPr lang="en-US" sz="1400" dirty="0">
                <a:latin typeface="Arial" panose="020B0604020202020204" pitchFamily="34" charset="0"/>
                <a:cs typeface="Arial" panose="020B0604020202020204" pitchFamily="34" charset="0"/>
              </a:rPr>
              <a:t>Increased </a:t>
            </a:r>
            <a:br>
              <a:rPr lang="en-US" sz="1400" dirty="0">
                <a:latin typeface="Arial" panose="020B0604020202020204" pitchFamily="34" charset="0"/>
                <a:cs typeface="Arial" panose="020B0604020202020204" pitchFamily="34" charset="0"/>
              </a:rPr>
            </a:br>
            <a:r>
              <a:rPr lang="en-US" sz="1400" dirty="0">
                <a:latin typeface="Arial" panose="020B0604020202020204" pitchFamily="34" charset="0"/>
                <a:cs typeface="Arial" panose="020B0604020202020204" pitchFamily="34" charset="0"/>
              </a:rPr>
              <a:t>self control </a:t>
            </a:r>
          </a:p>
          <a:p>
            <a:pPr algn="ctr">
              <a:lnSpc>
                <a:spcPts val="1800"/>
              </a:lnSpc>
            </a:pPr>
            <a:r>
              <a:rPr lang="en-US" sz="1400" dirty="0">
                <a:latin typeface="Arial" panose="020B0604020202020204" pitchFamily="34" charset="0"/>
                <a:cs typeface="Arial" panose="020B0604020202020204" pitchFamily="34" charset="0"/>
              </a:rPr>
              <a:t>and self-</a:t>
            </a:r>
            <a:br>
              <a:rPr lang="en-US" sz="1400" dirty="0">
                <a:latin typeface="Arial" panose="020B0604020202020204" pitchFamily="34" charset="0"/>
                <a:cs typeface="Arial" panose="020B0604020202020204" pitchFamily="34" charset="0"/>
              </a:rPr>
            </a:br>
            <a:r>
              <a:rPr lang="en-US" sz="1400" dirty="0">
                <a:latin typeface="Arial" panose="020B0604020202020204" pitchFamily="34" charset="0"/>
                <a:cs typeface="Arial" panose="020B0604020202020204" pitchFamily="34" charset="0"/>
              </a:rPr>
              <a:t>efficacy </a:t>
            </a:r>
          </a:p>
          <a:p>
            <a:pPr algn="ctr">
              <a:lnSpc>
                <a:spcPts val="1800"/>
              </a:lnSpc>
            </a:pPr>
            <a:endParaRPr lang="en-US" sz="1400" dirty="0">
              <a:latin typeface="Arial" panose="020B0604020202020204" pitchFamily="34" charset="0"/>
              <a:cs typeface="Arial" panose="020B0604020202020204" pitchFamily="34" charset="0"/>
            </a:endParaRPr>
          </a:p>
        </p:txBody>
      </p:sp>
      <p:sp>
        <p:nvSpPr>
          <p:cNvPr id="14" name="TextBox 13">
            <a:extLst>
              <a:ext uri="{FF2B5EF4-FFF2-40B4-BE49-F238E27FC236}">
                <a16:creationId xmlns:a16="http://schemas.microsoft.com/office/drawing/2014/main" id="{DA63865F-B1BC-D84E-8A6E-CF5B25727495}"/>
              </a:ext>
            </a:extLst>
          </p:cNvPr>
          <p:cNvSpPr txBox="1"/>
          <p:nvPr/>
        </p:nvSpPr>
        <p:spPr>
          <a:xfrm>
            <a:off x="4589588" y="4152275"/>
            <a:ext cx="2066045" cy="1459438"/>
          </a:xfrm>
          <a:prstGeom prst="rect">
            <a:avLst/>
          </a:prstGeom>
          <a:noFill/>
        </p:spPr>
        <p:txBody>
          <a:bodyPr wrap="square" rtlCol="0">
            <a:spAutoFit/>
          </a:bodyPr>
          <a:lstStyle/>
          <a:p>
            <a:pPr algn="ctr">
              <a:lnSpc>
                <a:spcPts val="1800"/>
              </a:lnSpc>
            </a:pPr>
            <a:r>
              <a:rPr lang="en-US" sz="1400" dirty="0">
                <a:latin typeface="Arial" panose="020B0604020202020204" pitchFamily="34" charset="0"/>
                <a:cs typeface="Arial" panose="020B0604020202020204" pitchFamily="34" charset="0"/>
              </a:rPr>
              <a:t>The ‘habit’ element </a:t>
            </a:r>
          </a:p>
          <a:p>
            <a:pPr algn="ctr">
              <a:lnSpc>
                <a:spcPts val="1800"/>
              </a:lnSpc>
            </a:pPr>
            <a:r>
              <a:rPr lang="en-US" sz="1400" dirty="0">
                <a:latin typeface="Arial" panose="020B0604020202020204" pitchFamily="34" charset="0"/>
                <a:cs typeface="Arial" panose="020B0604020202020204" pitchFamily="34" charset="0"/>
              </a:rPr>
              <a:t>of smoking is weakened, allowing </a:t>
            </a:r>
            <a:br>
              <a:rPr lang="en-US" sz="1400" dirty="0">
                <a:latin typeface="Arial" panose="020B0604020202020204" pitchFamily="34" charset="0"/>
                <a:cs typeface="Arial" panose="020B0604020202020204" pitchFamily="34" charset="0"/>
              </a:rPr>
            </a:br>
            <a:r>
              <a:rPr lang="en-US" sz="1400" dirty="0">
                <a:latin typeface="Arial" panose="020B0604020202020204" pitchFamily="34" charset="0"/>
                <a:cs typeface="Arial" panose="020B0604020202020204" pitchFamily="34" charset="0"/>
              </a:rPr>
              <a:t>new habits to </a:t>
            </a:r>
            <a:br>
              <a:rPr lang="en-US" sz="1400" dirty="0">
                <a:latin typeface="Arial" panose="020B0604020202020204" pitchFamily="34" charset="0"/>
                <a:cs typeface="Arial" panose="020B0604020202020204" pitchFamily="34" charset="0"/>
              </a:rPr>
            </a:br>
            <a:r>
              <a:rPr lang="en-US" sz="1400" dirty="0">
                <a:latin typeface="Arial" panose="020B0604020202020204" pitchFamily="34" charset="0"/>
                <a:cs typeface="Arial" panose="020B0604020202020204" pitchFamily="34" charset="0"/>
              </a:rPr>
              <a:t>be developed</a:t>
            </a:r>
          </a:p>
          <a:p>
            <a:pPr algn="ctr">
              <a:lnSpc>
                <a:spcPts val="1800"/>
              </a:lnSpc>
            </a:pPr>
            <a:endParaRPr lang="en-US" sz="1400" dirty="0">
              <a:latin typeface="Arial" panose="020B0604020202020204" pitchFamily="34" charset="0"/>
              <a:cs typeface="Arial" panose="020B0604020202020204" pitchFamily="34" charset="0"/>
            </a:endParaRPr>
          </a:p>
        </p:txBody>
      </p:sp>
      <p:sp>
        <p:nvSpPr>
          <p:cNvPr id="15" name="TextBox 14">
            <a:extLst>
              <a:ext uri="{FF2B5EF4-FFF2-40B4-BE49-F238E27FC236}">
                <a16:creationId xmlns:a16="http://schemas.microsoft.com/office/drawing/2014/main" id="{1859E8E2-5760-3C44-AD6F-A278A47C6EB3}"/>
              </a:ext>
            </a:extLst>
          </p:cNvPr>
          <p:cNvSpPr txBox="1"/>
          <p:nvPr/>
        </p:nvSpPr>
        <p:spPr>
          <a:xfrm>
            <a:off x="2718034" y="4152275"/>
            <a:ext cx="1611443" cy="1229632"/>
          </a:xfrm>
          <a:prstGeom prst="rect">
            <a:avLst/>
          </a:prstGeom>
          <a:noFill/>
        </p:spPr>
        <p:txBody>
          <a:bodyPr wrap="square" rtlCol="0">
            <a:spAutoFit/>
          </a:bodyPr>
          <a:lstStyle/>
          <a:p>
            <a:pPr algn="ctr">
              <a:lnSpc>
                <a:spcPts val="1800"/>
              </a:lnSpc>
            </a:pPr>
            <a:r>
              <a:rPr lang="en-US" sz="1400" dirty="0">
                <a:latin typeface="Arial" panose="020B0604020202020204" pitchFamily="34" charset="0"/>
                <a:cs typeface="Arial" panose="020B0604020202020204" pitchFamily="34" charset="0"/>
              </a:rPr>
              <a:t>Continued smoking results </a:t>
            </a:r>
            <a:br>
              <a:rPr lang="en-US" sz="1400" dirty="0">
                <a:latin typeface="Arial" panose="020B0604020202020204" pitchFamily="34" charset="0"/>
                <a:cs typeface="Arial" panose="020B0604020202020204" pitchFamily="34" charset="0"/>
              </a:rPr>
            </a:br>
            <a:r>
              <a:rPr lang="en-US" sz="1400" dirty="0">
                <a:latin typeface="Arial" panose="020B0604020202020204" pitchFamily="34" charset="0"/>
                <a:cs typeface="Arial" panose="020B0604020202020204" pitchFamily="34" charset="0"/>
              </a:rPr>
              <a:t>in prolonged withdrawal symptoms</a:t>
            </a:r>
          </a:p>
        </p:txBody>
      </p:sp>
      <p:sp>
        <p:nvSpPr>
          <p:cNvPr id="16" name="TextBox 15">
            <a:extLst>
              <a:ext uri="{FF2B5EF4-FFF2-40B4-BE49-F238E27FC236}">
                <a16:creationId xmlns:a16="http://schemas.microsoft.com/office/drawing/2014/main" id="{87AB162C-16A0-6349-A2EB-D655310EC460}"/>
              </a:ext>
            </a:extLst>
          </p:cNvPr>
          <p:cNvSpPr txBox="1"/>
          <p:nvPr/>
        </p:nvSpPr>
        <p:spPr>
          <a:xfrm>
            <a:off x="625149" y="4152275"/>
            <a:ext cx="1611443" cy="998800"/>
          </a:xfrm>
          <a:prstGeom prst="rect">
            <a:avLst/>
          </a:prstGeom>
          <a:noFill/>
        </p:spPr>
        <p:txBody>
          <a:bodyPr wrap="square" rtlCol="0">
            <a:spAutoFit/>
          </a:bodyPr>
          <a:lstStyle/>
          <a:p>
            <a:pPr algn="ctr">
              <a:lnSpc>
                <a:spcPts val="1800"/>
              </a:lnSpc>
            </a:pPr>
            <a:r>
              <a:rPr lang="en-US" sz="1400" dirty="0">
                <a:latin typeface="Arial" panose="020B0604020202020204" pitchFamily="34" charset="0"/>
                <a:cs typeface="Arial" panose="020B0604020202020204" pitchFamily="34" charset="0"/>
              </a:rPr>
              <a:t>Lapse leads </a:t>
            </a:r>
            <a:br>
              <a:rPr lang="en-US" sz="1400" dirty="0">
                <a:latin typeface="Arial" panose="020B0604020202020204" pitchFamily="34" charset="0"/>
                <a:cs typeface="Arial" panose="020B0604020202020204" pitchFamily="34" charset="0"/>
              </a:rPr>
            </a:br>
            <a:r>
              <a:rPr lang="en-US" sz="1400" dirty="0">
                <a:latin typeface="Arial" panose="020B0604020202020204" pitchFamily="34" charset="0"/>
                <a:cs typeface="Arial" panose="020B0604020202020204" pitchFamily="34" charset="0"/>
              </a:rPr>
              <a:t>to relapse </a:t>
            </a:r>
          </a:p>
          <a:p>
            <a:pPr algn="ctr">
              <a:lnSpc>
                <a:spcPts val="1800"/>
              </a:lnSpc>
            </a:pPr>
            <a:r>
              <a:rPr lang="en-US" sz="1400" dirty="0">
                <a:latin typeface="Arial" panose="020B0604020202020204" pitchFamily="34" charset="0"/>
                <a:cs typeface="Arial" panose="020B0604020202020204" pitchFamily="34" charset="0"/>
              </a:rPr>
              <a:t>in 75 – 95% </a:t>
            </a:r>
            <a:br>
              <a:rPr lang="en-US" sz="1400" dirty="0">
                <a:latin typeface="Arial" panose="020B0604020202020204" pitchFamily="34" charset="0"/>
                <a:cs typeface="Arial" panose="020B0604020202020204" pitchFamily="34" charset="0"/>
              </a:rPr>
            </a:br>
            <a:r>
              <a:rPr lang="en-US" sz="1400" dirty="0">
                <a:latin typeface="Arial" panose="020B0604020202020204" pitchFamily="34" charset="0"/>
                <a:cs typeface="Arial" panose="020B0604020202020204" pitchFamily="34" charset="0"/>
              </a:rPr>
              <a:t>of cases</a:t>
            </a:r>
          </a:p>
        </p:txBody>
      </p:sp>
      <p:sp>
        <p:nvSpPr>
          <p:cNvPr id="3" name="Footer Placeholder 3">
            <a:extLst>
              <a:ext uri="{FF2B5EF4-FFF2-40B4-BE49-F238E27FC236}">
                <a16:creationId xmlns:a16="http://schemas.microsoft.com/office/drawing/2014/main" id="{C77282C5-D8AE-3F78-00E6-B4B02EA0ABC4}"/>
              </a:ext>
            </a:extLst>
          </p:cNvPr>
          <p:cNvSpPr>
            <a:spLocks noGrp="1"/>
          </p:cNvSpPr>
          <p:nvPr>
            <p:ph type="ftr" sz="quarter" idx="3"/>
          </p:nvPr>
        </p:nvSpPr>
        <p:spPr>
          <a:xfrm>
            <a:off x="518007" y="6333440"/>
            <a:ext cx="4292373" cy="365125"/>
          </a:xfrm>
        </p:spPr>
        <p:txBody>
          <a:bodyPr anchor="ctr">
            <a:normAutofit/>
          </a:bodyPr>
          <a:lstStyle/>
          <a:p>
            <a:pPr>
              <a:spcAft>
                <a:spcPts val="600"/>
              </a:spcAft>
              <a:defRPr/>
            </a:pPr>
            <a:r>
              <a:rPr lang="en-US" i="1" dirty="0">
                <a:solidFill>
                  <a:schemeClr val="accent1"/>
                </a:solidFill>
                <a:latin typeface="Century Gothic" panose="020B0502020202020204" pitchFamily="34" charset="0"/>
              </a:rPr>
              <a:t>Inpatient Tobacco Dependence Treatment Training Programme</a:t>
            </a:r>
          </a:p>
        </p:txBody>
      </p:sp>
    </p:spTree>
    <p:extLst>
      <p:ext uri="{BB962C8B-B14F-4D97-AF65-F5344CB8AC3E}">
        <p14:creationId xmlns:p14="http://schemas.microsoft.com/office/powerpoint/2010/main" val="3491992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50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500"/>
                                        <p:tgtEl>
                                          <p:spTgt spid="16"/>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fade">
                                      <p:cBhvr>
                                        <p:cTn id="16" dur="500"/>
                                        <p:tgtEl>
                                          <p:spTgt spid="17"/>
                                        </p:tgtEl>
                                      </p:cBhvr>
                                    </p:animEffect>
                                  </p:childTnLst>
                                </p:cTn>
                              </p:par>
                            </p:childTnLst>
                          </p:cTn>
                        </p:par>
                        <p:par>
                          <p:cTn id="17" fill="hold">
                            <p:stCondLst>
                              <p:cond delay="500"/>
                            </p:stCondLst>
                            <p:childTnLst>
                              <p:par>
                                <p:cTn id="18" presetID="10" presetClass="entr" presetSubtype="0" fill="hold" grpId="0" nodeType="afterEffect">
                                  <p:stCondLst>
                                    <p:cond delay="50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500"/>
                                        <p:tgtEl>
                                          <p:spTgt spid="15"/>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500"/>
                                        <p:tgtEl>
                                          <p:spTgt spid="18"/>
                                        </p:tgtEl>
                                      </p:cBhvr>
                                    </p:animEffect>
                                  </p:childTnLst>
                                </p:cTn>
                              </p:par>
                            </p:childTnLst>
                          </p:cTn>
                        </p:par>
                        <p:par>
                          <p:cTn id="26" fill="hold">
                            <p:stCondLst>
                              <p:cond delay="500"/>
                            </p:stCondLst>
                            <p:childTnLst>
                              <p:par>
                                <p:cTn id="27" presetID="10" presetClass="entr" presetSubtype="0" fill="hold" grpId="0" nodeType="afterEffect">
                                  <p:stCondLst>
                                    <p:cond delay="50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500"/>
                                        <p:tgtEl>
                                          <p:spTgt spid="14"/>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fade">
                                      <p:cBhvr>
                                        <p:cTn id="34" dur="500"/>
                                        <p:tgtEl>
                                          <p:spTgt spid="19"/>
                                        </p:tgtEl>
                                      </p:cBhvr>
                                    </p:animEffect>
                                  </p:childTnLst>
                                </p:cTn>
                              </p:par>
                            </p:childTnLst>
                          </p:cTn>
                        </p:par>
                        <p:par>
                          <p:cTn id="35" fill="hold">
                            <p:stCondLst>
                              <p:cond delay="500"/>
                            </p:stCondLst>
                            <p:childTnLst>
                              <p:par>
                                <p:cTn id="36" presetID="10" presetClass="entr" presetSubtype="0" fill="hold" grpId="0" nodeType="afterEffect">
                                  <p:stCondLst>
                                    <p:cond delay="500"/>
                                  </p:stCondLst>
                                  <p:childTnLst>
                                    <p:set>
                                      <p:cBhvr>
                                        <p:cTn id="37" dur="1" fill="hold">
                                          <p:stCondLst>
                                            <p:cond delay="0"/>
                                          </p:stCondLst>
                                        </p:cTn>
                                        <p:tgtEl>
                                          <p:spTgt spid="7"/>
                                        </p:tgtEl>
                                        <p:attrNameLst>
                                          <p:attrName>style.visibility</p:attrName>
                                        </p:attrNameLst>
                                      </p:cBhvr>
                                      <p:to>
                                        <p:strVal val="visible"/>
                                      </p:to>
                                    </p:set>
                                    <p:animEffect transition="in" filter="fade">
                                      <p:cBhvr>
                                        <p:cTn id="3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4" grpId="0"/>
      <p:bldP spid="15" grpId="0"/>
      <p:bldP spid="1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0995" name="Rectangle 3"/>
          <p:cNvSpPr>
            <a:spLocks noGrp="1" noChangeArrowheads="1"/>
          </p:cNvSpPr>
          <p:nvPr>
            <p:ph type="body" idx="4294967295"/>
          </p:nvPr>
        </p:nvSpPr>
        <p:spPr>
          <a:xfrm>
            <a:off x="713301" y="1547685"/>
            <a:ext cx="8118231" cy="4267200"/>
          </a:xfrm>
        </p:spPr>
        <p:txBody>
          <a:bodyPr/>
          <a:lstStyle/>
          <a:p>
            <a:pPr>
              <a:lnSpc>
                <a:spcPct val="100000"/>
              </a:lnSpc>
            </a:pPr>
            <a:r>
              <a:rPr lang="en-CA" altLang="en-US" dirty="0"/>
              <a:t>Return home from hospital </a:t>
            </a:r>
            <a:r>
              <a:rPr lang="en-CA" altLang="en-US" b="1" dirty="0">
                <a:solidFill>
                  <a:srgbClr val="005EB8"/>
                </a:solidFill>
              </a:rPr>
              <a:t>= back to routines and situations where the patient has smoked in past</a:t>
            </a:r>
          </a:p>
          <a:p>
            <a:pPr>
              <a:lnSpc>
                <a:spcPct val="100000"/>
              </a:lnSpc>
            </a:pPr>
            <a:endParaRPr lang="en-CA" altLang="en-US" sz="1000" b="1" dirty="0">
              <a:solidFill>
                <a:schemeClr val="accent5">
                  <a:lumMod val="75000"/>
                </a:schemeClr>
              </a:solidFill>
            </a:endParaRPr>
          </a:p>
          <a:p>
            <a:pPr>
              <a:lnSpc>
                <a:spcPct val="100000"/>
              </a:lnSpc>
            </a:pPr>
            <a:r>
              <a:rPr lang="en-CA" altLang="en-US" dirty="0"/>
              <a:t>The first few weeks are the most challenging in learning to adjust to life without smoking</a:t>
            </a:r>
            <a:r>
              <a:rPr lang="en-CA" altLang="en-US" b="1" dirty="0"/>
              <a:t> </a:t>
            </a:r>
            <a:r>
              <a:rPr lang="en-CA" altLang="en-US" b="1" dirty="0">
                <a:solidFill>
                  <a:srgbClr val="005EB8"/>
                </a:solidFill>
              </a:rPr>
              <a:t>= developing new routines and habits to not include smoking</a:t>
            </a:r>
          </a:p>
          <a:p>
            <a:pPr>
              <a:lnSpc>
                <a:spcPct val="90000"/>
              </a:lnSpc>
            </a:pPr>
            <a:endParaRPr lang="en-CA" altLang="en-US" sz="1000" dirty="0"/>
          </a:p>
          <a:p>
            <a:pPr>
              <a:lnSpc>
                <a:spcPct val="130000"/>
              </a:lnSpc>
              <a:spcBef>
                <a:spcPts val="0"/>
              </a:spcBef>
              <a:spcAft>
                <a:spcPts val="0"/>
              </a:spcAft>
            </a:pPr>
            <a:r>
              <a:rPr lang="en-CA" altLang="en-US" b="1" dirty="0">
                <a:solidFill>
                  <a:srgbClr val="005EB8"/>
                </a:solidFill>
              </a:rPr>
              <a:t>Prepare and plan ahead</a:t>
            </a:r>
          </a:p>
          <a:p>
            <a:pPr marL="577188" lvl="5" indent="-285750">
              <a:lnSpc>
                <a:spcPct val="130000"/>
              </a:lnSpc>
              <a:spcBef>
                <a:spcPts val="0"/>
              </a:spcBef>
              <a:spcAft>
                <a:spcPts val="0"/>
              </a:spcAft>
              <a:buFont typeface="Courier New" panose="02070309020205020404" pitchFamily="49" charset="0"/>
              <a:buChar char="o"/>
            </a:pPr>
            <a:r>
              <a:rPr lang="en-CA" altLang="en-US" dirty="0"/>
              <a:t>“Which cigarettes are you going to miss most?”</a:t>
            </a:r>
          </a:p>
          <a:p>
            <a:pPr marL="577188" lvl="5" indent="-285750">
              <a:lnSpc>
                <a:spcPct val="130000"/>
              </a:lnSpc>
              <a:spcBef>
                <a:spcPts val="0"/>
              </a:spcBef>
              <a:spcAft>
                <a:spcPts val="0"/>
              </a:spcAft>
              <a:buFont typeface="Courier New" panose="02070309020205020404" pitchFamily="49" charset="0"/>
              <a:buChar char="o"/>
            </a:pPr>
            <a:r>
              <a:rPr lang="en-CA" altLang="en-US" dirty="0"/>
              <a:t>“What might you do instead?” </a:t>
            </a:r>
          </a:p>
          <a:p>
            <a:pPr marL="577188" lvl="5" indent="-285750">
              <a:lnSpc>
                <a:spcPct val="130000"/>
              </a:lnSpc>
              <a:spcBef>
                <a:spcPts val="0"/>
              </a:spcBef>
              <a:spcAft>
                <a:spcPts val="0"/>
              </a:spcAft>
              <a:buFont typeface="Courier New" panose="02070309020205020404" pitchFamily="49" charset="0"/>
              <a:buChar char="o"/>
            </a:pPr>
            <a:r>
              <a:rPr lang="en-CA" altLang="en-US" dirty="0"/>
              <a:t>“How could you cope with stress without smoking?”</a:t>
            </a:r>
          </a:p>
          <a:p>
            <a:pPr marL="577188" lvl="5" indent="-285750">
              <a:lnSpc>
                <a:spcPct val="130000"/>
              </a:lnSpc>
              <a:spcBef>
                <a:spcPts val="0"/>
              </a:spcBef>
              <a:spcAft>
                <a:spcPts val="0"/>
              </a:spcAft>
              <a:buFont typeface="Courier New" panose="02070309020205020404" pitchFamily="49" charset="0"/>
              <a:buChar char="o"/>
            </a:pPr>
            <a:r>
              <a:rPr lang="en-CA" altLang="en-US" dirty="0"/>
              <a:t>“What can you do to avoid triggers?”</a:t>
            </a:r>
          </a:p>
          <a:p>
            <a:pPr marL="577188" lvl="5" indent="-285750">
              <a:lnSpc>
                <a:spcPct val="130000"/>
              </a:lnSpc>
              <a:spcBef>
                <a:spcPts val="0"/>
              </a:spcBef>
              <a:spcAft>
                <a:spcPts val="0"/>
              </a:spcAft>
              <a:buFont typeface="Courier New" panose="02070309020205020404" pitchFamily="49" charset="0"/>
              <a:buChar char="o"/>
            </a:pPr>
            <a:r>
              <a:rPr lang="en-CA" altLang="en-US" dirty="0"/>
              <a:t>“Who can you call or visit when you want a cigarette?”</a:t>
            </a:r>
            <a:endParaRPr lang="en-US" altLang="en-US" dirty="0"/>
          </a:p>
          <a:p>
            <a:pPr>
              <a:lnSpc>
                <a:spcPct val="90000"/>
              </a:lnSpc>
              <a:buFontTx/>
              <a:buNone/>
            </a:pPr>
            <a:endParaRPr lang="en-US" altLang="en-US" sz="2400" dirty="0"/>
          </a:p>
        </p:txBody>
      </p:sp>
      <p:sp>
        <p:nvSpPr>
          <p:cNvPr id="4" name="Slide Number Placeholder 3"/>
          <p:cNvSpPr>
            <a:spLocks noGrp="1"/>
          </p:cNvSpPr>
          <p:nvPr>
            <p:ph type="sldNum" sz="quarter" idx="12"/>
          </p:nvPr>
        </p:nvSpPr>
        <p:spPr/>
        <p:txBody>
          <a:bodyPr/>
          <a:lstStyle/>
          <a:p>
            <a:pPr>
              <a:defRPr/>
            </a:pPr>
            <a:fld id="{EF8212AC-249A-43F8-9851-2F17B6502D5C}" type="slidenum">
              <a:rPr lang="en-US" smtClean="0"/>
              <a:pPr>
                <a:defRPr/>
              </a:pPr>
              <a:t>5</a:t>
            </a:fld>
            <a:endParaRPr lang="en-US" dirty="0">
              <a:solidFill>
                <a:srgbClr val="000000"/>
              </a:solidFill>
              <a:latin typeface="Times" pitchFamily="18" charset="0"/>
            </a:endParaRPr>
          </a:p>
        </p:txBody>
      </p:sp>
      <p:sp>
        <p:nvSpPr>
          <p:cNvPr id="2" name="Footer Placeholder 3">
            <a:extLst>
              <a:ext uri="{FF2B5EF4-FFF2-40B4-BE49-F238E27FC236}">
                <a16:creationId xmlns:a16="http://schemas.microsoft.com/office/drawing/2014/main" id="{B9EF51EB-D50B-53E2-23F4-1AD6536878CA}"/>
              </a:ext>
            </a:extLst>
          </p:cNvPr>
          <p:cNvSpPr txBox="1">
            <a:spLocks/>
          </p:cNvSpPr>
          <p:nvPr/>
        </p:nvSpPr>
        <p:spPr>
          <a:xfrm>
            <a:off x="518007" y="6333440"/>
            <a:ext cx="4292373" cy="365125"/>
          </a:xfrm>
          <a:prstGeom prst="rect">
            <a:avLst/>
          </a:prstGeom>
        </p:spPr>
        <p:txBody>
          <a:bodyPr anchor="ctr">
            <a:normAutofit/>
          </a:bodyPr>
          <a:lstStyle>
            <a:defPPr>
              <a:defRPr lang="en-US"/>
            </a:defPPr>
            <a:lvl1pPr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1pPr>
            <a:lvl2pPr marL="4572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2pPr>
            <a:lvl3pPr marL="9144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3pPr>
            <a:lvl4pPr marL="13716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4pPr>
            <a:lvl5pPr marL="18288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5pPr>
            <a:lvl6pPr marL="2286000" algn="l" defTabSz="457200" rtl="0" eaLnBrk="1" latinLnBrk="0" hangingPunct="1">
              <a:defRPr kern="1200">
                <a:solidFill>
                  <a:schemeClr val="tx1"/>
                </a:solidFill>
                <a:latin typeface="Arial" pitchFamily="-109" charset="0"/>
                <a:ea typeface="Geneva" pitchFamily="-109" charset="0"/>
                <a:cs typeface="Geneva" pitchFamily="-109" charset="0"/>
              </a:defRPr>
            </a:lvl6pPr>
            <a:lvl7pPr marL="2743200" algn="l" defTabSz="457200" rtl="0" eaLnBrk="1" latinLnBrk="0" hangingPunct="1">
              <a:defRPr kern="1200">
                <a:solidFill>
                  <a:schemeClr val="tx1"/>
                </a:solidFill>
                <a:latin typeface="Arial" pitchFamily="-109" charset="0"/>
                <a:ea typeface="Geneva" pitchFamily="-109" charset="0"/>
                <a:cs typeface="Geneva" pitchFamily="-109" charset="0"/>
              </a:defRPr>
            </a:lvl7pPr>
            <a:lvl8pPr marL="3200400" algn="l" defTabSz="457200" rtl="0" eaLnBrk="1" latinLnBrk="0" hangingPunct="1">
              <a:defRPr kern="1200">
                <a:solidFill>
                  <a:schemeClr val="tx1"/>
                </a:solidFill>
                <a:latin typeface="Arial" pitchFamily="-109" charset="0"/>
                <a:ea typeface="Geneva" pitchFamily="-109" charset="0"/>
                <a:cs typeface="Geneva" pitchFamily="-109" charset="0"/>
              </a:defRPr>
            </a:lvl8pPr>
            <a:lvl9pPr marL="3657600" algn="l" defTabSz="457200" rtl="0" eaLnBrk="1" latinLnBrk="0" hangingPunct="1">
              <a:defRPr kern="1200">
                <a:solidFill>
                  <a:schemeClr val="tx1"/>
                </a:solidFill>
                <a:latin typeface="Arial" pitchFamily="-109" charset="0"/>
                <a:ea typeface="Geneva" pitchFamily="-109" charset="0"/>
                <a:cs typeface="Geneva" pitchFamily="-109" charset="0"/>
              </a:defRPr>
            </a:lvl9pPr>
          </a:lstStyle>
          <a:p>
            <a:pPr>
              <a:spcAft>
                <a:spcPts val="600"/>
              </a:spcAft>
              <a:defRPr/>
            </a:pPr>
            <a:r>
              <a:rPr lang="en-US" sz="1000" i="1" dirty="0">
                <a:solidFill>
                  <a:schemeClr val="accent1"/>
                </a:solidFill>
                <a:latin typeface="Century Gothic" panose="020B0502020202020204" pitchFamily="34" charset="0"/>
              </a:rPr>
              <a:t>Inpatient Tobacco Dependence Treatment Training Programme</a:t>
            </a:r>
          </a:p>
        </p:txBody>
      </p:sp>
      <p:sp>
        <p:nvSpPr>
          <p:cNvPr id="9" name="Title 1">
            <a:extLst>
              <a:ext uri="{FF2B5EF4-FFF2-40B4-BE49-F238E27FC236}">
                <a16:creationId xmlns:a16="http://schemas.microsoft.com/office/drawing/2014/main" id="{159B4ACD-6027-ACF1-DC4A-0B68D72CACE3}"/>
              </a:ext>
            </a:extLst>
          </p:cNvPr>
          <p:cNvSpPr>
            <a:spLocks noGrp="1"/>
          </p:cNvSpPr>
          <p:nvPr>
            <p:ph type="title"/>
          </p:nvPr>
        </p:nvSpPr>
        <p:spPr>
          <a:xfrm>
            <a:off x="571500" y="152400"/>
            <a:ext cx="7962900" cy="1066800"/>
          </a:xfrm>
        </p:spPr>
        <p:txBody>
          <a:bodyPr/>
          <a:lstStyle/>
          <a:p>
            <a:r>
              <a:rPr lang="en-US" altLang="en-US" b="1" dirty="0"/>
              <a:t>Preparing for return home</a:t>
            </a:r>
            <a:endParaRPr lang="en-US" dirty="0"/>
          </a:p>
        </p:txBody>
      </p:sp>
    </p:spTree>
    <p:extLst>
      <p:ext uri="{BB962C8B-B14F-4D97-AF65-F5344CB8AC3E}">
        <p14:creationId xmlns:p14="http://schemas.microsoft.com/office/powerpoint/2010/main" val="10510246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9E445A-B2EC-9B44-8228-3826A8BAD846}"/>
              </a:ext>
            </a:extLst>
          </p:cNvPr>
          <p:cNvSpPr>
            <a:spLocks noGrp="1"/>
          </p:cNvSpPr>
          <p:nvPr>
            <p:ph type="title"/>
          </p:nvPr>
        </p:nvSpPr>
        <p:spPr/>
        <p:txBody>
          <a:bodyPr/>
          <a:lstStyle/>
          <a:p>
            <a:r>
              <a:rPr lang="en-US" dirty="0"/>
              <a:t>Addressing risk situations</a:t>
            </a:r>
          </a:p>
        </p:txBody>
      </p:sp>
      <p:sp>
        <p:nvSpPr>
          <p:cNvPr id="12" name="_s2233352">
            <a:extLst>
              <a:ext uri="{FF2B5EF4-FFF2-40B4-BE49-F238E27FC236}">
                <a16:creationId xmlns:a16="http://schemas.microsoft.com/office/drawing/2014/main" id="{935A438E-FD71-5F46-B954-1DAB8261DE08}"/>
              </a:ext>
            </a:extLst>
          </p:cNvPr>
          <p:cNvSpPr>
            <a:spLocks noChangeArrowheads="1"/>
          </p:cNvSpPr>
          <p:nvPr/>
        </p:nvSpPr>
        <p:spPr bwMode="auto">
          <a:xfrm>
            <a:off x="3118250" y="1896481"/>
            <a:ext cx="2907500" cy="1403309"/>
          </a:xfrm>
          <a:prstGeom prst="roundRect">
            <a:avLst>
              <a:gd name="adj" fmla="val 16667"/>
            </a:avLst>
          </a:prstGeom>
          <a:solidFill>
            <a:srgbClr val="FF262B"/>
          </a:solidFill>
          <a:ln w="57150">
            <a:solidFill>
              <a:srgbClr val="FF262B"/>
            </a:solidFill>
            <a:round/>
            <a:headEnd/>
            <a:tailEnd/>
          </a:ln>
          <a:effectLst>
            <a:outerShdw blurRad="254000" dist="63500" dir="5400000" algn="ctr" rotWithShape="0">
              <a:srgbClr val="000000">
                <a:alpha val="15000"/>
              </a:srgbClr>
            </a:outerShdw>
          </a:effectLst>
        </p:spPr>
        <p:txBody>
          <a:bodyPr wrap="square" lIns="0" tIns="0" rIns="0" bIns="0" anchor="ctr"/>
          <a:lstStyle/>
          <a:p>
            <a:pPr algn="ctr" eaLnBrk="1" hangingPunct="1"/>
            <a:r>
              <a:rPr lang="en-GB" b="1" dirty="0">
                <a:solidFill>
                  <a:schemeClr val="bg1"/>
                </a:solidFill>
                <a:latin typeface="Century Gothic" panose="020B0502020202020204" pitchFamily="34" charset="0"/>
                <a:cs typeface="Arial" charset="0"/>
              </a:rPr>
              <a:t>Identify risk </a:t>
            </a:r>
            <a:br>
              <a:rPr lang="en-GB" b="1" dirty="0">
                <a:solidFill>
                  <a:schemeClr val="bg1"/>
                </a:solidFill>
                <a:latin typeface="Century Gothic" panose="020B0502020202020204" pitchFamily="34" charset="0"/>
                <a:cs typeface="Arial" charset="0"/>
              </a:rPr>
            </a:br>
            <a:r>
              <a:rPr lang="en-GB" b="1" dirty="0">
                <a:solidFill>
                  <a:schemeClr val="bg1"/>
                </a:solidFill>
                <a:latin typeface="Century Gothic" panose="020B0502020202020204" pitchFamily="34" charset="0"/>
                <a:cs typeface="Arial" charset="0"/>
              </a:rPr>
              <a:t>situations</a:t>
            </a:r>
          </a:p>
        </p:txBody>
      </p:sp>
      <p:sp>
        <p:nvSpPr>
          <p:cNvPr id="13" name="_s2233352">
            <a:extLst>
              <a:ext uri="{FF2B5EF4-FFF2-40B4-BE49-F238E27FC236}">
                <a16:creationId xmlns:a16="http://schemas.microsoft.com/office/drawing/2014/main" id="{815B5B17-9CD2-CC43-9EEB-31B66FCB5571}"/>
              </a:ext>
            </a:extLst>
          </p:cNvPr>
          <p:cNvSpPr>
            <a:spLocks noChangeArrowheads="1"/>
          </p:cNvSpPr>
          <p:nvPr/>
        </p:nvSpPr>
        <p:spPr bwMode="auto">
          <a:xfrm>
            <a:off x="822465" y="4268348"/>
            <a:ext cx="2907500" cy="1403309"/>
          </a:xfrm>
          <a:prstGeom prst="roundRect">
            <a:avLst>
              <a:gd name="adj" fmla="val 16667"/>
            </a:avLst>
          </a:prstGeom>
          <a:solidFill>
            <a:srgbClr val="FF7E00"/>
          </a:solidFill>
          <a:ln w="57150">
            <a:solidFill>
              <a:srgbClr val="FF7E00"/>
            </a:solidFill>
            <a:round/>
            <a:headEnd/>
            <a:tailEnd/>
          </a:ln>
          <a:effectLst>
            <a:outerShdw blurRad="254000" dist="63500" dir="5400000" algn="ctr" rotWithShape="0">
              <a:srgbClr val="000000">
                <a:alpha val="15000"/>
              </a:srgbClr>
            </a:outerShdw>
          </a:effectLst>
        </p:spPr>
        <p:txBody>
          <a:bodyPr wrap="square" lIns="0" tIns="0" rIns="0" bIns="0" anchor="ctr"/>
          <a:lstStyle/>
          <a:p>
            <a:pPr algn="ctr" eaLnBrk="1" hangingPunct="1"/>
            <a:r>
              <a:rPr lang="en-GB" b="1" dirty="0">
                <a:solidFill>
                  <a:schemeClr val="bg1"/>
                </a:solidFill>
                <a:latin typeface="Century Gothic" panose="020B0502020202020204" pitchFamily="34" charset="0"/>
                <a:cs typeface="Arial" charset="0"/>
              </a:rPr>
              <a:t>Problem solve, </a:t>
            </a:r>
            <a:br>
              <a:rPr lang="en-GB" b="1" dirty="0">
                <a:solidFill>
                  <a:schemeClr val="bg1"/>
                </a:solidFill>
                <a:latin typeface="Century Gothic" panose="020B0502020202020204" pitchFamily="34" charset="0"/>
                <a:cs typeface="Arial" charset="0"/>
              </a:rPr>
            </a:br>
            <a:r>
              <a:rPr lang="en-GB" b="1" dirty="0">
                <a:solidFill>
                  <a:schemeClr val="bg1"/>
                </a:solidFill>
                <a:latin typeface="Century Gothic" panose="020B0502020202020204" pitchFamily="34" charset="0"/>
                <a:cs typeface="Arial" charset="0"/>
              </a:rPr>
              <a:t>consider a menu </a:t>
            </a:r>
            <a:br>
              <a:rPr lang="en-GB" b="1" dirty="0">
                <a:solidFill>
                  <a:schemeClr val="bg1"/>
                </a:solidFill>
                <a:latin typeface="Century Gothic" panose="020B0502020202020204" pitchFamily="34" charset="0"/>
                <a:cs typeface="Arial" charset="0"/>
              </a:rPr>
            </a:br>
            <a:r>
              <a:rPr lang="en-GB" b="1" dirty="0">
                <a:solidFill>
                  <a:schemeClr val="bg1"/>
                </a:solidFill>
                <a:latin typeface="Century Gothic" panose="020B0502020202020204" pitchFamily="34" charset="0"/>
                <a:cs typeface="Arial" charset="0"/>
              </a:rPr>
              <a:t>of options</a:t>
            </a:r>
          </a:p>
        </p:txBody>
      </p:sp>
      <p:sp>
        <p:nvSpPr>
          <p:cNvPr id="14" name="_s2233352">
            <a:extLst>
              <a:ext uri="{FF2B5EF4-FFF2-40B4-BE49-F238E27FC236}">
                <a16:creationId xmlns:a16="http://schemas.microsoft.com/office/drawing/2014/main" id="{58DF8B88-49CE-044D-AD74-648198BD41B3}"/>
              </a:ext>
            </a:extLst>
          </p:cNvPr>
          <p:cNvSpPr>
            <a:spLocks noChangeArrowheads="1"/>
          </p:cNvSpPr>
          <p:nvPr/>
        </p:nvSpPr>
        <p:spPr bwMode="auto">
          <a:xfrm>
            <a:off x="5433763" y="4268348"/>
            <a:ext cx="2907500" cy="1403309"/>
          </a:xfrm>
          <a:prstGeom prst="roundRect">
            <a:avLst>
              <a:gd name="adj" fmla="val 16667"/>
            </a:avLst>
          </a:prstGeom>
          <a:solidFill>
            <a:srgbClr val="6EBF00"/>
          </a:solidFill>
          <a:ln w="57150">
            <a:solidFill>
              <a:srgbClr val="6EBF00"/>
            </a:solidFill>
            <a:round/>
            <a:headEnd/>
            <a:tailEnd/>
          </a:ln>
          <a:effectLst>
            <a:outerShdw blurRad="254000" dist="63500" dir="5400000" algn="ctr" rotWithShape="0">
              <a:srgbClr val="000000">
                <a:alpha val="15000"/>
              </a:srgbClr>
            </a:outerShdw>
          </a:effectLst>
        </p:spPr>
        <p:txBody>
          <a:bodyPr wrap="square" lIns="0" tIns="0" rIns="0" bIns="0" anchor="ctr"/>
          <a:lstStyle/>
          <a:p>
            <a:pPr algn="ctr" eaLnBrk="1" hangingPunct="1"/>
            <a:r>
              <a:rPr lang="en-GB" b="1" dirty="0">
                <a:solidFill>
                  <a:schemeClr val="bg1"/>
                </a:solidFill>
                <a:latin typeface="Century Gothic" panose="020B0502020202020204" pitchFamily="34" charset="0"/>
                <a:cs typeface="Arial" charset="0"/>
              </a:rPr>
              <a:t>Elicit patient views, </a:t>
            </a:r>
            <a:br>
              <a:rPr lang="en-GB" b="1" dirty="0">
                <a:solidFill>
                  <a:schemeClr val="bg1"/>
                </a:solidFill>
                <a:latin typeface="Century Gothic" panose="020B0502020202020204" pitchFamily="34" charset="0"/>
                <a:cs typeface="Arial" charset="0"/>
              </a:rPr>
            </a:br>
            <a:r>
              <a:rPr lang="en-GB" b="1" dirty="0">
                <a:solidFill>
                  <a:schemeClr val="bg1"/>
                </a:solidFill>
                <a:latin typeface="Century Gothic" panose="020B0502020202020204" pitchFamily="34" charset="0"/>
                <a:cs typeface="Arial" charset="0"/>
              </a:rPr>
              <a:t>boost motivation and support self efficacy</a:t>
            </a:r>
          </a:p>
        </p:txBody>
      </p:sp>
      <p:sp>
        <p:nvSpPr>
          <p:cNvPr id="22" name="Left-right Arrow 21">
            <a:extLst>
              <a:ext uri="{FF2B5EF4-FFF2-40B4-BE49-F238E27FC236}">
                <a16:creationId xmlns:a16="http://schemas.microsoft.com/office/drawing/2014/main" id="{2643BEA0-A30F-A44B-91FA-3071A5B7FC05}"/>
              </a:ext>
            </a:extLst>
          </p:cNvPr>
          <p:cNvSpPr/>
          <p:nvPr/>
        </p:nvSpPr>
        <p:spPr bwMode="auto">
          <a:xfrm>
            <a:off x="4062078" y="4777244"/>
            <a:ext cx="1019843" cy="385517"/>
          </a:xfrm>
          <a:prstGeom prst="leftRightArrow">
            <a:avLst/>
          </a:prstGeom>
          <a:solidFill>
            <a:schemeClr val="tx2">
              <a:lumMod val="40000"/>
              <a:lumOff val="60000"/>
            </a:schemeClr>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sp>
        <p:nvSpPr>
          <p:cNvPr id="21" name="Left-right Arrow 20">
            <a:extLst>
              <a:ext uri="{FF2B5EF4-FFF2-40B4-BE49-F238E27FC236}">
                <a16:creationId xmlns:a16="http://schemas.microsoft.com/office/drawing/2014/main" id="{4CA66C4B-8C9C-0346-AE48-4B771B5AE842}"/>
              </a:ext>
            </a:extLst>
          </p:cNvPr>
          <p:cNvSpPr/>
          <p:nvPr/>
        </p:nvSpPr>
        <p:spPr bwMode="auto">
          <a:xfrm rot="18900000">
            <a:off x="2205081" y="3528391"/>
            <a:ext cx="1019843" cy="385517"/>
          </a:xfrm>
          <a:prstGeom prst="leftRightArrow">
            <a:avLst/>
          </a:prstGeom>
          <a:solidFill>
            <a:schemeClr val="tx2">
              <a:lumMod val="40000"/>
              <a:lumOff val="60000"/>
            </a:schemeClr>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sp>
        <p:nvSpPr>
          <p:cNvPr id="23" name="Left-right Arrow 22">
            <a:extLst>
              <a:ext uri="{FF2B5EF4-FFF2-40B4-BE49-F238E27FC236}">
                <a16:creationId xmlns:a16="http://schemas.microsoft.com/office/drawing/2014/main" id="{277499E6-FA2B-5440-B1A9-B5ED8DBEA543}"/>
              </a:ext>
            </a:extLst>
          </p:cNvPr>
          <p:cNvSpPr/>
          <p:nvPr/>
        </p:nvSpPr>
        <p:spPr bwMode="auto">
          <a:xfrm rot="2700000">
            <a:off x="5898311" y="3528391"/>
            <a:ext cx="1019843" cy="385517"/>
          </a:xfrm>
          <a:prstGeom prst="leftRightArrow">
            <a:avLst/>
          </a:prstGeom>
          <a:solidFill>
            <a:schemeClr val="tx2">
              <a:lumMod val="40000"/>
              <a:lumOff val="60000"/>
            </a:schemeClr>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sp>
        <p:nvSpPr>
          <p:cNvPr id="25" name="_s2233352">
            <a:extLst>
              <a:ext uri="{FF2B5EF4-FFF2-40B4-BE49-F238E27FC236}">
                <a16:creationId xmlns:a16="http://schemas.microsoft.com/office/drawing/2014/main" id="{347769B3-2979-494A-A666-8096FAF24871}"/>
              </a:ext>
            </a:extLst>
          </p:cNvPr>
          <p:cNvSpPr>
            <a:spLocks noChangeArrowheads="1"/>
          </p:cNvSpPr>
          <p:nvPr/>
        </p:nvSpPr>
        <p:spPr bwMode="auto">
          <a:xfrm>
            <a:off x="3118250" y="1896481"/>
            <a:ext cx="2907500" cy="1403309"/>
          </a:xfrm>
          <a:prstGeom prst="roundRect">
            <a:avLst>
              <a:gd name="adj" fmla="val 16667"/>
            </a:avLst>
          </a:prstGeom>
          <a:solidFill>
            <a:srgbClr val="FF262B"/>
          </a:solidFill>
          <a:ln w="57150">
            <a:solidFill>
              <a:srgbClr val="FF262B"/>
            </a:solidFill>
            <a:round/>
            <a:headEnd/>
            <a:tailEnd/>
          </a:ln>
          <a:effectLst/>
        </p:spPr>
        <p:txBody>
          <a:bodyPr wrap="square" lIns="0" tIns="0" rIns="0" bIns="0" anchor="ctr"/>
          <a:lstStyle/>
          <a:p>
            <a:pPr algn="ctr" eaLnBrk="1" hangingPunct="1"/>
            <a:endParaRPr lang="en-GB" b="1" dirty="0">
              <a:solidFill>
                <a:schemeClr val="bg1"/>
              </a:solidFill>
              <a:latin typeface="Century Gothic" panose="020B0502020202020204" pitchFamily="34" charset="0"/>
              <a:cs typeface="Arial" charset="0"/>
            </a:endParaRPr>
          </a:p>
        </p:txBody>
      </p:sp>
      <p:sp>
        <p:nvSpPr>
          <p:cNvPr id="26" name="_s2233352">
            <a:extLst>
              <a:ext uri="{FF2B5EF4-FFF2-40B4-BE49-F238E27FC236}">
                <a16:creationId xmlns:a16="http://schemas.microsoft.com/office/drawing/2014/main" id="{F4B6EF2E-EABF-8A4C-8DA4-B51E9E3BFDAD}"/>
              </a:ext>
            </a:extLst>
          </p:cNvPr>
          <p:cNvSpPr>
            <a:spLocks noChangeArrowheads="1"/>
          </p:cNvSpPr>
          <p:nvPr/>
        </p:nvSpPr>
        <p:spPr bwMode="auto">
          <a:xfrm>
            <a:off x="822465" y="4268348"/>
            <a:ext cx="2907500" cy="1403309"/>
          </a:xfrm>
          <a:prstGeom prst="roundRect">
            <a:avLst>
              <a:gd name="adj" fmla="val 16667"/>
            </a:avLst>
          </a:prstGeom>
          <a:solidFill>
            <a:srgbClr val="FF7E00"/>
          </a:solidFill>
          <a:ln w="57150">
            <a:solidFill>
              <a:srgbClr val="FF7E00"/>
            </a:solidFill>
            <a:round/>
            <a:headEnd/>
            <a:tailEnd/>
          </a:ln>
          <a:effectLst/>
        </p:spPr>
        <p:txBody>
          <a:bodyPr wrap="square" lIns="0" tIns="0" rIns="0" bIns="0" anchor="ctr"/>
          <a:lstStyle/>
          <a:p>
            <a:pPr algn="ctr" eaLnBrk="1" hangingPunct="1"/>
            <a:endParaRPr lang="en-GB" b="1" dirty="0">
              <a:solidFill>
                <a:schemeClr val="bg1"/>
              </a:solidFill>
              <a:latin typeface="Century Gothic" panose="020B0502020202020204" pitchFamily="34" charset="0"/>
              <a:cs typeface="Arial" charset="0"/>
            </a:endParaRPr>
          </a:p>
        </p:txBody>
      </p:sp>
      <p:sp>
        <p:nvSpPr>
          <p:cNvPr id="27" name="_s2233352">
            <a:extLst>
              <a:ext uri="{FF2B5EF4-FFF2-40B4-BE49-F238E27FC236}">
                <a16:creationId xmlns:a16="http://schemas.microsoft.com/office/drawing/2014/main" id="{5042FEBF-7E4A-2B45-BCAF-0C14D2FA68E4}"/>
              </a:ext>
            </a:extLst>
          </p:cNvPr>
          <p:cNvSpPr>
            <a:spLocks noChangeArrowheads="1"/>
          </p:cNvSpPr>
          <p:nvPr/>
        </p:nvSpPr>
        <p:spPr bwMode="auto">
          <a:xfrm>
            <a:off x="5413884" y="4250165"/>
            <a:ext cx="2907500" cy="1403309"/>
          </a:xfrm>
          <a:prstGeom prst="roundRect">
            <a:avLst>
              <a:gd name="adj" fmla="val 16667"/>
            </a:avLst>
          </a:prstGeom>
          <a:solidFill>
            <a:srgbClr val="6EBF00"/>
          </a:solidFill>
          <a:ln w="57150">
            <a:solidFill>
              <a:srgbClr val="6EBF00"/>
            </a:solidFill>
            <a:round/>
            <a:headEnd/>
            <a:tailEnd/>
          </a:ln>
          <a:effectLst/>
        </p:spPr>
        <p:txBody>
          <a:bodyPr wrap="square" lIns="0" tIns="0" rIns="0" bIns="0" anchor="ctr"/>
          <a:lstStyle/>
          <a:p>
            <a:pPr algn="ctr" eaLnBrk="1" hangingPunct="1"/>
            <a:endParaRPr lang="en-GB" b="1" dirty="0">
              <a:solidFill>
                <a:schemeClr val="bg1"/>
              </a:solidFill>
              <a:latin typeface="Century Gothic" panose="020B0502020202020204" pitchFamily="34" charset="0"/>
              <a:cs typeface="Arial" charset="0"/>
            </a:endParaRPr>
          </a:p>
        </p:txBody>
      </p:sp>
      <p:sp>
        <p:nvSpPr>
          <p:cNvPr id="6" name="TextBox 5">
            <a:extLst>
              <a:ext uri="{FF2B5EF4-FFF2-40B4-BE49-F238E27FC236}">
                <a16:creationId xmlns:a16="http://schemas.microsoft.com/office/drawing/2014/main" id="{FEE5D73C-E1E9-47E9-3ADC-B970AAB4A759}"/>
              </a:ext>
            </a:extLst>
          </p:cNvPr>
          <p:cNvSpPr txBox="1"/>
          <p:nvPr/>
        </p:nvSpPr>
        <p:spPr bwMode="auto">
          <a:xfrm>
            <a:off x="6993231" y="152400"/>
            <a:ext cx="1960088" cy="1066800"/>
          </a:xfrm>
          <a:prstGeom prst="rect">
            <a:avLst/>
          </a:prstGeom>
          <a:solidFill>
            <a:schemeClr val="accent3"/>
          </a:solidFill>
          <a:ln w="9525">
            <a:noFill/>
            <a:miter lim="800000"/>
            <a:headEnd/>
            <a:tailEnd/>
          </a:ln>
        </p:spPr>
        <p:txBody>
          <a:bodyPr vert="horz" wrap="square" lIns="91440" tIns="45720" rIns="91440" bIns="45720" numCol="1" rtlCol="0" anchor="ctr" anchorCtr="0" compatLnSpc="1">
            <a:prstTxWarp prst="textNoShape">
              <a:avLst/>
            </a:prstTxWarp>
            <a:normAutofit/>
          </a:bodyPr>
          <a:lstStyle/>
          <a:p>
            <a:pPr marL="0" marR="0" indent="0" algn="ctr" defTabSz="457200" rtl="0" eaLnBrk="1" fontAlgn="base" latinLnBrk="0" hangingPunct="1">
              <a:lnSpc>
                <a:spcPct val="100000"/>
              </a:lnSpc>
              <a:spcBef>
                <a:spcPts val="500"/>
              </a:spcBef>
              <a:spcAft>
                <a:spcPts val="500"/>
              </a:spcAft>
              <a:buClr>
                <a:srgbClr val="C10C21"/>
              </a:buClr>
              <a:buSzTx/>
              <a:buFont typeface="Lucida Grande" pitchFamily="-109" charset="0"/>
              <a:buNone/>
              <a:tabLst/>
            </a:pPr>
            <a:r>
              <a:rPr kumimoji="0" lang="en-US" sz="2000" b="0" i="0" u="none" strike="noStrike" kern="1200" cap="none" spc="0" normalizeH="0" baseline="0" noProof="0" dirty="0">
                <a:ln>
                  <a:noFill/>
                </a:ln>
                <a:solidFill>
                  <a:schemeClr val="bg2"/>
                </a:solidFill>
                <a:effectLst/>
                <a:uLnTx/>
                <a:uFillTx/>
                <a:latin typeface="+mn-lt"/>
                <a:ea typeface="Geneva" pitchFamily="-109" charset="0"/>
                <a:cs typeface="Geneva" pitchFamily="-109" charset="0"/>
              </a:rPr>
              <a:t>Day 2 </a:t>
            </a:r>
          </a:p>
          <a:p>
            <a:pPr marL="0" marR="0" indent="0" algn="ctr" defTabSz="457200" rtl="0" eaLnBrk="1" fontAlgn="base" latinLnBrk="0" hangingPunct="1">
              <a:lnSpc>
                <a:spcPct val="100000"/>
              </a:lnSpc>
              <a:spcBef>
                <a:spcPts val="500"/>
              </a:spcBef>
              <a:spcAft>
                <a:spcPts val="500"/>
              </a:spcAft>
              <a:buClr>
                <a:srgbClr val="C10C21"/>
              </a:buClr>
              <a:buSzTx/>
              <a:buFont typeface="Lucida Grande" pitchFamily="-109" charset="0"/>
              <a:buNone/>
              <a:tabLst/>
            </a:pPr>
            <a:r>
              <a:rPr kumimoji="0" lang="en-US" sz="2000" b="0" i="0" u="none" strike="noStrike" kern="1200" cap="none" spc="0" normalizeH="0" baseline="0" noProof="0" dirty="0">
                <a:ln>
                  <a:noFill/>
                </a:ln>
                <a:solidFill>
                  <a:schemeClr val="bg2"/>
                </a:solidFill>
                <a:effectLst/>
                <a:uLnTx/>
                <a:uFillTx/>
                <a:latin typeface="+mn-lt"/>
                <a:ea typeface="Geneva" pitchFamily="-109" charset="0"/>
                <a:cs typeface="Geneva" pitchFamily="-109" charset="0"/>
              </a:rPr>
              <a:t>Handout 6</a:t>
            </a:r>
          </a:p>
        </p:txBody>
      </p:sp>
      <p:sp>
        <p:nvSpPr>
          <p:cNvPr id="7" name="Footer Placeholder 3">
            <a:extLst>
              <a:ext uri="{FF2B5EF4-FFF2-40B4-BE49-F238E27FC236}">
                <a16:creationId xmlns:a16="http://schemas.microsoft.com/office/drawing/2014/main" id="{40D3BC57-6366-9108-D600-6A2D7C2931CE}"/>
              </a:ext>
            </a:extLst>
          </p:cNvPr>
          <p:cNvSpPr txBox="1">
            <a:spLocks/>
          </p:cNvSpPr>
          <p:nvPr/>
        </p:nvSpPr>
        <p:spPr>
          <a:xfrm>
            <a:off x="518007" y="6333440"/>
            <a:ext cx="4292373" cy="365125"/>
          </a:xfrm>
          <a:prstGeom prst="rect">
            <a:avLst/>
          </a:prstGeom>
        </p:spPr>
        <p:txBody>
          <a:bodyPr anchor="ctr">
            <a:normAutofit/>
          </a:bodyPr>
          <a:lstStyle>
            <a:defPPr>
              <a:defRPr lang="en-US"/>
            </a:defPPr>
            <a:lvl1pPr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1pPr>
            <a:lvl2pPr marL="4572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2pPr>
            <a:lvl3pPr marL="9144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3pPr>
            <a:lvl4pPr marL="13716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4pPr>
            <a:lvl5pPr marL="18288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5pPr>
            <a:lvl6pPr marL="2286000" algn="l" defTabSz="457200" rtl="0" eaLnBrk="1" latinLnBrk="0" hangingPunct="1">
              <a:defRPr kern="1200">
                <a:solidFill>
                  <a:schemeClr val="tx1"/>
                </a:solidFill>
                <a:latin typeface="Arial" pitchFamily="-109" charset="0"/>
                <a:ea typeface="Geneva" pitchFamily="-109" charset="0"/>
                <a:cs typeface="Geneva" pitchFamily="-109" charset="0"/>
              </a:defRPr>
            </a:lvl6pPr>
            <a:lvl7pPr marL="2743200" algn="l" defTabSz="457200" rtl="0" eaLnBrk="1" latinLnBrk="0" hangingPunct="1">
              <a:defRPr kern="1200">
                <a:solidFill>
                  <a:schemeClr val="tx1"/>
                </a:solidFill>
                <a:latin typeface="Arial" pitchFamily="-109" charset="0"/>
                <a:ea typeface="Geneva" pitchFamily="-109" charset="0"/>
                <a:cs typeface="Geneva" pitchFamily="-109" charset="0"/>
              </a:defRPr>
            </a:lvl7pPr>
            <a:lvl8pPr marL="3200400" algn="l" defTabSz="457200" rtl="0" eaLnBrk="1" latinLnBrk="0" hangingPunct="1">
              <a:defRPr kern="1200">
                <a:solidFill>
                  <a:schemeClr val="tx1"/>
                </a:solidFill>
                <a:latin typeface="Arial" pitchFamily="-109" charset="0"/>
                <a:ea typeface="Geneva" pitchFamily="-109" charset="0"/>
                <a:cs typeface="Geneva" pitchFamily="-109" charset="0"/>
              </a:defRPr>
            </a:lvl8pPr>
            <a:lvl9pPr marL="3657600" algn="l" defTabSz="457200" rtl="0" eaLnBrk="1" latinLnBrk="0" hangingPunct="1">
              <a:defRPr kern="1200">
                <a:solidFill>
                  <a:schemeClr val="tx1"/>
                </a:solidFill>
                <a:latin typeface="Arial" pitchFamily="-109" charset="0"/>
                <a:ea typeface="Geneva" pitchFamily="-109" charset="0"/>
                <a:cs typeface="Geneva" pitchFamily="-109" charset="0"/>
              </a:defRPr>
            </a:lvl9pPr>
          </a:lstStyle>
          <a:p>
            <a:pPr>
              <a:spcAft>
                <a:spcPts val="600"/>
              </a:spcAft>
              <a:defRPr/>
            </a:pPr>
            <a:r>
              <a:rPr lang="en-US" sz="1000" i="1" dirty="0">
                <a:solidFill>
                  <a:schemeClr val="accent1"/>
                </a:solidFill>
                <a:latin typeface="Century Gothic" panose="020B0502020202020204" pitchFamily="34" charset="0"/>
              </a:rPr>
              <a:t>Inpatient Tobacco Dependence Treatment Training Programme</a:t>
            </a:r>
          </a:p>
        </p:txBody>
      </p:sp>
    </p:spTree>
    <p:extLst>
      <p:ext uri="{BB962C8B-B14F-4D97-AF65-F5344CB8AC3E}">
        <p14:creationId xmlns:p14="http://schemas.microsoft.com/office/powerpoint/2010/main" val="33363359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25"/>
                                        </p:tgtEl>
                                      </p:cBhvr>
                                    </p:animEffect>
                                    <p:set>
                                      <p:cBhvr>
                                        <p:cTn id="7" dur="1" fill="hold">
                                          <p:stCondLst>
                                            <p:cond delay="499"/>
                                          </p:stCondLst>
                                        </p:cTn>
                                        <p:tgtEl>
                                          <p:spTgt spid="25"/>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27"/>
                                        </p:tgtEl>
                                      </p:cBhvr>
                                    </p:animEffect>
                                    <p:set>
                                      <p:cBhvr>
                                        <p:cTn id="12" dur="1" fill="hold">
                                          <p:stCondLst>
                                            <p:cond delay="499"/>
                                          </p:stCondLst>
                                        </p:cTn>
                                        <p:tgtEl>
                                          <p:spTgt spid="27"/>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grpId="0" nodeType="clickEffect">
                                  <p:stCondLst>
                                    <p:cond delay="0"/>
                                  </p:stCondLst>
                                  <p:childTnLst>
                                    <p:animEffect transition="out" filter="fade">
                                      <p:cBhvr>
                                        <p:cTn id="16" dur="500"/>
                                        <p:tgtEl>
                                          <p:spTgt spid="26"/>
                                        </p:tgtEl>
                                      </p:cBhvr>
                                    </p:animEffect>
                                    <p:set>
                                      <p:cBhvr>
                                        <p:cTn id="17" dur="1" fill="hold">
                                          <p:stCondLst>
                                            <p:cond delay="499"/>
                                          </p:stCondLst>
                                        </p:cTn>
                                        <p:tgtEl>
                                          <p:spTgt spid="26"/>
                                        </p:tgtEl>
                                        <p:attrNameLst>
                                          <p:attrName>style.visibility</p:attrName>
                                        </p:attrNameLst>
                                      </p:cBhvr>
                                      <p:to>
                                        <p:strVal val="hidden"/>
                                      </p:to>
                                    </p:set>
                                  </p:childTnLst>
                                </p:cTn>
                              </p:par>
                              <p:par>
                                <p:cTn id="18" presetID="10" presetClass="entr" presetSubtype="0" fill="hold" grpId="0" nodeType="with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animBg="1"/>
      <p:bldP spid="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76FC75-2244-C144-81B5-90BE60E6E1C6}"/>
              </a:ext>
            </a:extLst>
          </p:cNvPr>
          <p:cNvSpPr>
            <a:spLocks noGrp="1"/>
          </p:cNvSpPr>
          <p:nvPr>
            <p:ph type="title"/>
          </p:nvPr>
        </p:nvSpPr>
        <p:spPr/>
        <p:txBody>
          <a:bodyPr/>
          <a:lstStyle/>
          <a:p>
            <a:r>
              <a:rPr lang="en-US" dirty="0"/>
              <a:t>Summary</a:t>
            </a:r>
          </a:p>
        </p:txBody>
      </p:sp>
      <p:sp>
        <p:nvSpPr>
          <p:cNvPr id="4" name="Text Placeholder 3">
            <a:extLst>
              <a:ext uri="{FF2B5EF4-FFF2-40B4-BE49-F238E27FC236}">
                <a16:creationId xmlns:a16="http://schemas.microsoft.com/office/drawing/2014/main" id="{1A285E5D-878A-354A-AD39-0FAE5ED5FDB4}"/>
              </a:ext>
            </a:extLst>
          </p:cNvPr>
          <p:cNvSpPr>
            <a:spLocks noGrp="1"/>
          </p:cNvSpPr>
          <p:nvPr>
            <p:ph type="body" idx="12"/>
          </p:nvPr>
        </p:nvSpPr>
        <p:spPr/>
        <p:txBody>
          <a:bodyPr/>
          <a:lstStyle/>
          <a:p>
            <a:pPr>
              <a:spcBef>
                <a:spcPts val="1400"/>
              </a:spcBef>
              <a:spcAft>
                <a:spcPts val="1400"/>
              </a:spcAft>
              <a:buNone/>
            </a:pPr>
            <a:r>
              <a:rPr lang="en-US" dirty="0">
                <a:latin typeface="Arial"/>
                <a:cs typeface="Arial"/>
              </a:rPr>
              <a:t>1.	Provide </a:t>
            </a:r>
            <a:r>
              <a:rPr lang="en-US" b="1" dirty="0">
                <a:solidFill>
                  <a:srgbClr val="005EB8"/>
                </a:solidFill>
                <a:latin typeface="Arial"/>
                <a:cs typeface="Arial"/>
              </a:rPr>
              <a:t>genuine praise and encourage </a:t>
            </a:r>
            <a:r>
              <a:rPr lang="en-US" dirty="0">
                <a:solidFill>
                  <a:schemeClr val="tx1">
                    <a:lumMod val="50000"/>
                  </a:schemeClr>
                </a:solidFill>
                <a:latin typeface="Arial"/>
                <a:cs typeface="Arial"/>
              </a:rPr>
              <a:t>patient's </a:t>
            </a:r>
            <a:r>
              <a:rPr lang="en-US" dirty="0">
                <a:latin typeface="Arial"/>
                <a:cs typeface="Arial"/>
              </a:rPr>
              <a:t>achievement.</a:t>
            </a:r>
          </a:p>
          <a:p>
            <a:pPr>
              <a:spcBef>
                <a:spcPts val="1400"/>
              </a:spcBef>
              <a:spcAft>
                <a:spcPts val="1400"/>
              </a:spcAft>
              <a:buNone/>
            </a:pPr>
            <a:r>
              <a:rPr lang="en-US" dirty="0">
                <a:latin typeface="Arial"/>
                <a:cs typeface="Arial"/>
              </a:rPr>
              <a:t>2.	Ensure the patient is </a:t>
            </a:r>
            <a:r>
              <a:rPr lang="en-US" b="1" dirty="0">
                <a:solidFill>
                  <a:srgbClr val="005EB8"/>
                </a:solidFill>
                <a:latin typeface="Arial"/>
                <a:cs typeface="Arial"/>
              </a:rPr>
              <a:t>optimising their stop smoking medication use</a:t>
            </a:r>
            <a:r>
              <a:rPr lang="en-US" dirty="0">
                <a:latin typeface="Arial"/>
                <a:cs typeface="Arial"/>
              </a:rPr>
              <a:t> </a:t>
            </a:r>
            <a:br>
              <a:rPr lang="en-US" dirty="0"/>
            </a:br>
            <a:r>
              <a:rPr lang="en-US" dirty="0">
                <a:latin typeface="Arial"/>
                <a:cs typeface="Arial"/>
              </a:rPr>
              <a:t>	and dispel any myths, e.g. cutting down on NRT too soon.</a:t>
            </a:r>
          </a:p>
          <a:p>
            <a:pPr>
              <a:spcBef>
                <a:spcPts val="1400"/>
              </a:spcBef>
              <a:spcAft>
                <a:spcPts val="1400"/>
              </a:spcAft>
              <a:buNone/>
            </a:pPr>
            <a:r>
              <a:rPr lang="en-US" dirty="0"/>
              <a:t>3.	Identify </a:t>
            </a:r>
            <a:r>
              <a:rPr lang="en-US" b="1" dirty="0">
                <a:solidFill>
                  <a:srgbClr val="005EB8"/>
                </a:solidFill>
              </a:rPr>
              <a:t>high</a:t>
            </a:r>
            <a:r>
              <a:rPr lang="en-US" dirty="0">
                <a:solidFill>
                  <a:srgbClr val="005EB8"/>
                </a:solidFill>
              </a:rPr>
              <a:t>-</a:t>
            </a:r>
            <a:r>
              <a:rPr lang="en-US" b="1" dirty="0">
                <a:solidFill>
                  <a:srgbClr val="005EB8"/>
                </a:solidFill>
              </a:rPr>
              <a:t>risk situations </a:t>
            </a:r>
            <a:r>
              <a:rPr lang="en-US" dirty="0"/>
              <a:t>and discuss how to</a:t>
            </a:r>
            <a:r>
              <a:rPr lang="en-US" b="1" dirty="0">
                <a:solidFill>
                  <a:srgbClr val="00B1FF"/>
                </a:solidFill>
              </a:rPr>
              <a:t> </a:t>
            </a:r>
            <a:r>
              <a:rPr lang="en-US" b="1" dirty="0">
                <a:solidFill>
                  <a:srgbClr val="005EB8"/>
                </a:solidFill>
              </a:rPr>
              <a:t>avoid</a:t>
            </a:r>
            <a:r>
              <a:rPr lang="en-US" b="1" dirty="0">
                <a:solidFill>
                  <a:srgbClr val="00B1FF"/>
                </a:solidFill>
              </a:rPr>
              <a:t> </a:t>
            </a:r>
            <a:r>
              <a:rPr lang="en-US" dirty="0"/>
              <a:t>or establish </a:t>
            </a:r>
            <a:br>
              <a:rPr lang="en-US" dirty="0"/>
            </a:br>
            <a:r>
              <a:rPr lang="en-US" dirty="0"/>
              <a:t>	</a:t>
            </a:r>
            <a:r>
              <a:rPr lang="en-US" b="1" dirty="0">
                <a:solidFill>
                  <a:srgbClr val="005EB8"/>
                </a:solidFill>
              </a:rPr>
              <a:t>coping strategies </a:t>
            </a:r>
          </a:p>
          <a:p>
            <a:pPr>
              <a:spcBef>
                <a:spcPts val="1400"/>
              </a:spcBef>
              <a:spcAft>
                <a:spcPts val="1400"/>
              </a:spcAft>
              <a:buNone/>
            </a:pPr>
            <a:r>
              <a:rPr lang="en-US" dirty="0"/>
              <a:t>4.	Enquire about any </a:t>
            </a:r>
            <a:r>
              <a:rPr lang="en-US" b="1" dirty="0">
                <a:solidFill>
                  <a:srgbClr val="005EB8"/>
                </a:solidFill>
              </a:rPr>
              <a:t>withdrawal symptoms/cravings </a:t>
            </a:r>
            <a:r>
              <a:rPr lang="en-US" dirty="0"/>
              <a:t>– how strong, 	when they happen, ways of coping, medication, etc.</a:t>
            </a:r>
          </a:p>
        </p:txBody>
      </p:sp>
      <p:sp>
        <p:nvSpPr>
          <p:cNvPr id="5" name="Footer Placeholder 3">
            <a:extLst>
              <a:ext uri="{FF2B5EF4-FFF2-40B4-BE49-F238E27FC236}">
                <a16:creationId xmlns:a16="http://schemas.microsoft.com/office/drawing/2014/main" id="{8D999BA5-E4A6-0710-7FD6-876C968D97B5}"/>
              </a:ext>
            </a:extLst>
          </p:cNvPr>
          <p:cNvSpPr>
            <a:spLocks noGrp="1"/>
          </p:cNvSpPr>
          <p:nvPr>
            <p:ph type="ftr" sz="quarter" idx="3"/>
          </p:nvPr>
        </p:nvSpPr>
        <p:spPr>
          <a:xfrm>
            <a:off x="518007" y="6333440"/>
            <a:ext cx="4292373" cy="365125"/>
          </a:xfrm>
        </p:spPr>
        <p:txBody>
          <a:bodyPr anchor="ctr">
            <a:normAutofit/>
          </a:bodyPr>
          <a:lstStyle/>
          <a:p>
            <a:pPr>
              <a:spcAft>
                <a:spcPts val="600"/>
              </a:spcAft>
              <a:defRPr/>
            </a:pPr>
            <a:r>
              <a:rPr lang="en-US" i="1" dirty="0">
                <a:solidFill>
                  <a:schemeClr val="accent1"/>
                </a:solidFill>
                <a:latin typeface="Century Gothic" panose="020B0502020202020204" pitchFamily="34" charset="0"/>
              </a:rPr>
              <a:t>Inpatient Tobacco Dependence Treatment Training Programme</a:t>
            </a:r>
          </a:p>
        </p:txBody>
      </p:sp>
    </p:spTree>
    <p:extLst>
      <p:ext uri="{BB962C8B-B14F-4D97-AF65-F5344CB8AC3E}">
        <p14:creationId xmlns:p14="http://schemas.microsoft.com/office/powerpoint/2010/main" val="32486689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0B8F0255-FE35-C1D5-84BF-E02917BABFF8}"/>
              </a:ext>
            </a:extLst>
          </p:cNvPr>
          <p:cNvSpPr>
            <a:spLocks noGrp="1"/>
          </p:cNvSpPr>
          <p:nvPr>
            <p:ph type="body" sz="quarter" idx="10"/>
          </p:nvPr>
        </p:nvSpPr>
        <p:spPr/>
        <p:txBody>
          <a:bodyPr/>
          <a:lstStyle/>
          <a:p>
            <a:pPr algn="ctr"/>
            <a:r>
              <a:rPr lang="en-GB" dirty="0"/>
              <a:t>Post-discharge follow-up support </a:t>
            </a:r>
          </a:p>
          <a:p>
            <a:pPr algn="ctr"/>
            <a:r>
              <a:rPr lang="en-GB" b="0" dirty="0"/>
              <a:t>7 days, 28 days, +</a:t>
            </a:r>
          </a:p>
          <a:p>
            <a:endParaRPr lang="en-GB" dirty="0"/>
          </a:p>
        </p:txBody>
      </p:sp>
      <p:pic>
        <p:nvPicPr>
          <p:cNvPr id="3" name="Picture 2">
            <a:extLst>
              <a:ext uri="{FF2B5EF4-FFF2-40B4-BE49-F238E27FC236}">
                <a16:creationId xmlns:a16="http://schemas.microsoft.com/office/drawing/2014/main" id="{6B8FA95E-B781-2D73-FC97-6936AC253D5D}"/>
              </a:ext>
            </a:extLst>
          </p:cNvPr>
          <p:cNvPicPr>
            <a:picLocks noChangeAspect="1"/>
          </p:cNvPicPr>
          <p:nvPr/>
        </p:nvPicPr>
        <p:blipFill>
          <a:blip r:embed="rId3"/>
          <a:srcRect/>
          <a:stretch/>
        </p:blipFill>
        <p:spPr>
          <a:xfrm>
            <a:off x="3482682" y="4162523"/>
            <a:ext cx="1781070" cy="1781070"/>
          </a:xfrm>
          <a:prstGeom prst="rect">
            <a:avLst/>
          </a:prstGeom>
          <a:effectLst>
            <a:outerShdw blurRad="254000" dist="63500" dir="5400000" algn="ctr" rotWithShape="0">
              <a:srgbClr val="000000">
                <a:alpha val="20000"/>
              </a:srgbClr>
            </a:outerShdw>
          </a:effectLst>
        </p:spPr>
      </p:pic>
    </p:spTree>
    <p:extLst>
      <p:ext uri="{BB962C8B-B14F-4D97-AF65-F5344CB8AC3E}">
        <p14:creationId xmlns:p14="http://schemas.microsoft.com/office/powerpoint/2010/main" val="2097352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605834D3-316A-9E5A-1477-A0B52AB8D545}"/>
              </a:ext>
            </a:extLst>
          </p:cNvPr>
          <p:cNvSpPr txBox="1">
            <a:spLocks/>
          </p:cNvSpPr>
          <p:nvPr/>
        </p:nvSpPr>
        <p:spPr bwMode="auto">
          <a:xfrm>
            <a:off x="571500" y="152400"/>
            <a:ext cx="79629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0" indent="-355600" algn="l" defTabSz="457200" rtl="0" eaLnBrk="0" fontAlgn="base" hangingPunct="0">
              <a:spcBef>
                <a:spcPct val="0"/>
              </a:spcBef>
              <a:spcAft>
                <a:spcPct val="0"/>
              </a:spcAft>
              <a:defRPr sz="2300" b="1" i="0" kern="1200" baseline="0">
                <a:solidFill>
                  <a:schemeClr val="bg1"/>
                </a:solidFill>
                <a:latin typeface="Arial" panose="020B0604020202020204" pitchFamily="34" charset="0"/>
                <a:ea typeface="Geneva" pitchFamily="-109" charset="0"/>
                <a:cs typeface="Arial" panose="020B0604020202020204" pitchFamily="34" charset="0"/>
              </a:defRPr>
            </a:lvl1pPr>
            <a:lvl2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2pPr>
            <a:lvl3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3pPr>
            <a:lvl4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4pPr>
            <a:lvl5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5pPr>
            <a:lvl6pPr marL="4572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6pPr>
            <a:lvl7pPr marL="9144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7pPr>
            <a:lvl8pPr marL="13716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8pPr>
            <a:lvl9pPr marL="18288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9pPr>
          </a:lstStyle>
          <a:p>
            <a:r>
              <a:rPr lang="en-US" dirty="0"/>
              <a:t>Post-discharge follow-up: 7‒14 days</a:t>
            </a:r>
          </a:p>
        </p:txBody>
      </p:sp>
      <p:sp>
        <p:nvSpPr>
          <p:cNvPr id="7" name="Text Placeholder 6">
            <a:extLst>
              <a:ext uri="{FF2B5EF4-FFF2-40B4-BE49-F238E27FC236}">
                <a16:creationId xmlns:a16="http://schemas.microsoft.com/office/drawing/2014/main" id="{45AF096B-83D7-3041-718A-AA373BDD5550}"/>
              </a:ext>
            </a:extLst>
          </p:cNvPr>
          <p:cNvSpPr>
            <a:spLocks noGrp="1"/>
          </p:cNvSpPr>
          <p:nvPr>
            <p:ph type="body" idx="12"/>
          </p:nvPr>
        </p:nvSpPr>
        <p:spPr>
          <a:xfrm>
            <a:off x="1165714" y="1612929"/>
            <a:ext cx="7617340" cy="4451685"/>
          </a:xfrm>
        </p:spPr>
        <p:txBody>
          <a:bodyPr/>
          <a:lstStyle/>
          <a:p>
            <a:pPr marL="201613" indent="0" algn="l" rtl="0" fontAlgn="base">
              <a:lnSpc>
                <a:spcPct val="229000"/>
              </a:lnSpc>
              <a:spcBef>
                <a:spcPts val="1100"/>
              </a:spcBef>
              <a:spcAft>
                <a:spcPts val="0"/>
              </a:spcAft>
              <a:buNone/>
              <a:tabLst>
                <a:tab pos="1630363" algn="l"/>
              </a:tabLst>
            </a:pPr>
            <a:r>
              <a:rPr lang="en-US" sz="1800" i="0" dirty="0">
                <a:solidFill>
                  <a:srgbClr val="005EB8"/>
                </a:solidFill>
                <a:effectLst/>
                <a:latin typeface="Arial" panose="020B0604020202020204" pitchFamily="34" charset="0"/>
              </a:rPr>
              <a:t>1. Establish rapport and explain reason for call</a:t>
            </a:r>
          </a:p>
          <a:p>
            <a:pPr marL="201613" indent="0" algn="l" rtl="0" fontAlgn="base">
              <a:lnSpc>
                <a:spcPct val="229000"/>
              </a:lnSpc>
              <a:spcBef>
                <a:spcPts val="1100"/>
              </a:spcBef>
              <a:spcAft>
                <a:spcPts val="0"/>
              </a:spcAft>
              <a:buNone/>
              <a:tabLst>
                <a:tab pos="1630363" algn="l"/>
              </a:tabLst>
            </a:pPr>
            <a:r>
              <a:rPr lang="en-US" sz="1800" i="0" dirty="0">
                <a:solidFill>
                  <a:srgbClr val="005EB8"/>
                </a:solidFill>
                <a:effectLst/>
                <a:latin typeface="Arial" panose="020B0604020202020204" pitchFamily="34" charset="0"/>
              </a:rPr>
              <a:t>2.  </a:t>
            </a:r>
            <a:r>
              <a:rPr lang="en-US" dirty="0">
                <a:solidFill>
                  <a:srgbClr val="005EB8"/>
                </a:solidFill>
              </a:rPr>
              <a:t>Assess smoking status and reassess smokefree goals</a:t>
            </a:r>
            <a:endParaRPr lang="en-US" sz="1500" dirty="0">
              <a:solidFill>
                <a:srgbClr val="005EB8"/>
              </a:solidFill>
            </a:endParaRPr>
          </a:p>
          <a:p>
            <a:pPr marL="201613" indent="0" algn="l" rtl="0" fontAlgn="base">
              <a:lnSpc>
                <a:spcPct val="220000"/>
              </a:lnSpc>
              <a:spcBef>
                <a:spcPts val="1700"/>
              </a:spcBef>
              <a:spcAft>
                <a:spcPts val="600"/>
              </a:spcAft>
              <a:buNone/>
              <a:tabLst>
                <a:tab pos="1630363" algn="l"/>
              </a:tabLst>
            </a:pPr>
            <a:r>
              <a:rPr lang="en-US" sz="1800" i="0" dirty="0">
                <a:solidFill>
                  <a:srgbClr val="005EB8"/>
                </a:solidFill>
                <a:effectLst/>
                <a:latin typeface="Arial" panose="020B0604020202020204" pitchFamily="34" charset="0"/>
              </a:rPr>
              <a:t>3. Assess medication use and supply level</a:t>
            </a:r>
            <a:endParaRPr lang="en-US" sz="1400" i="0" dirty="0">
              <a:solidFill>
                <a:srgbClr val="005EB8"/>
              </a:solidFill>
              <a:effectLst/>
              <a:latin typeface="Arial" panose="020B0604020202020204" pitchFamily="34" charset="0"/>
            </a:endParaRPr>
          </a:p>
          <a:p>
            <a:pPr marL="452438" indent="-271463" algn="l" rtl="0" fontAlgn="base">
              <a:lnSpc>
                <a:spcPct val="100000"/>
              </a:lnSpc>
              <a:spcBef>
                <a:spcPts val="1700"/>
              </a:spcBef>
              <a:spcAft>
                <a:spcPts val="600"/>
              </a:spcAft>
              <a:buNone/>
              <a:tabLst>
                <a:tab pos="1554163" algn="l"/>
                <a:tab pos="1630363" algn="l"/>
              </a:tabLst>
            </a:pPr>
            <a:r>
              <a:rPr lang="en-US" dirty="0">
                <a:solidFill>
                  <a:srgbClr val="005EB8"/>
                </a:solidFill>
              </a:rPr>
              <a:t>4.</a:t>
            </a:r>
            <a:r>
              <a:rPr lang="en-US" sz="1800" i="0" dirty="0">
                <a:solidFill>
                  <a:srgbClr val="005EB8"/>
                </a:solidFill>
                <a:effectLst/>
                <a:latin typeface="Arial" panose="020B0604020202020204" pitchFamily="34" charset="0"/>
              </a:rPr>
              <a:t> Confirm access to community-based support, briefly address barriers, review options and refer as appropriate</a:t>
            </a:r>
            <a:endParaRPr lang="en-US" dirty="0">
              <a:solidFill>
                <a:srgbClr val="005EB8"/>
              </a:solidFill>
            </a:endParaRPr>
          </a:p>
          <a:p>
            <a:pPr marL="1606550" indent="-1425575" algn="l" rtl="0" fontAlgn="base">
              <a:lnSpc>
                <a:spcPct val="229000"/>
              </a:lnSpc>
              <a:spcBef>
                <a:spcPts val="1100"/>
              </a:spcBef>
              <a:spcAft>
                <a:spcPts val="0"/>
              </a:spcAft>
              <a:buNone/>
              <a:tabLst>
                <a:tab pos="1554163" algn="l"/>
                <a:tab pos="1630363" algn="l"/>
              </a:tabLst>
            </a:pPr>
            <a:r>
              <a:rPr lang="en-US" dirty="0">
                <a:solidFill>
                  <a:srgbClr val="005EB8"/>
                </a:solidFill>
              </a:rPr>
              <a:t>5.</a:t>
            </a:r>
            <a:r>
              <a:rPr lang="en-US" i="0" dirty="0">
                <a:solidFill>
                  <a:srgbClr val="005EB8"/>
                </a:solidFill>
                <a:effectLst/>
                <a:latin typeface="Arial" panose="020B0604020202020204" pitchFamily="34" charset="0"/>
              </a:rPr>
              <a:t> Provide a summary and schedule 28-day follow-up</a:t>
            </a:r>
          </a:p>
          <a:p>
            <a:pPr marL="0" indent="0" algn="l" rtl="0" fontAlgn="base">
              <a:lnSpc>
                <a:spcPct val="200000"/>
              </a:lnSpc>
              <a:buNone/>
            </a:pPr>
            <a:endParaRPr lang="en-US" b="0" i="0" dirty="0">
              <a:solidFill>
                <a:srgbClr val="000000"/>
              </a:solidFill>
              <a:effectLst/>
              <a:latin typeface="Segoe UI" panose="020B0502040204020203" pitchFamily="34" charset="0"/>
            </a:endParaRPr>
          </a:p>
          <a:p>
            <a:endParaRPr lang="en-GB" dirty="0"/>
          </a:p>
        </p:txBody>
      </p:sp>
      <p:sp>
        <p:nvSpPr>
          <p:cNvPr id="5" name="Slide Number Placeholder 4">
            <a:extLst>
              <a:ext uri="{FF2B5EF4-FFF2-40B4-BE49-F238E27FC236}">
                <a16:creationId xmlns:a16="http://schemas.microsoft.com/office/drawing/2014/main" id="{D369CDE5-2B6F-7AF6-DAC4-A2370490FD6B}"/>
              </a:ext>
            </a:extLst>
          </p:cNvPr>
          <p:cNvSpPr>
            <a:spLocks noGrp="1"/>
          </p:cNvSpPr>
          <p:nvPr>
            <p:ph type="sldNum" sz="quarter" idx="4294967295"/>
          </p:nvPr>
        </p:nvSpPr>
        <p:spPr>
          <a:xfrm>
            <a:off x="0" y="0"/>
            <a:ext cx="0" cy="0"/>
          </a:xfrm>
        </p:spPr>
        <p:txBody>
          <a:bodyPr/>
          <a:lstStyle/>
          <a:p>
            <a:pPr>
              <a:defRPr/>
            </a:pPr>
            <a:fld id="{2973C72A-733E-48C5-B604-1E5B9ADB0C0C}" type="slidenum">
              <a:rPr lang="en-US" smtClean="0"/>
              <a:pPr>
                <a:defRPr/>
              </a:pPr>
              <a:t>9</a:t>
            </a:fld>
            <a:endParaRPr lang="en-US" dirty="0">
              <a:solidFill>
                <a:srgbClr val="000000"/>
              </a:solidFill>
              <a:latin typeface="Times" pitchFamily="18" charset="0"/>
            </a:endParaRPr>
          </a:p>
        </p:txBody>
      </p:sp>
      <p:pic>
        <p:nvPicPr>
          <p:cNvPr id="8" name="Picture 7">
            <a:extLst>
              <a:ext uri="{FF2B5EF4-FFF2-40B4-BE49-F238E27FC236}">
                <a16:creationId xmlns:a16="http://schemas.microsoft.com/office/drawing/2014/main" id="{AE74C909-1C3D-A490-D2F3-5EA0A7FA96AC}"/>
              </a:ext>
            </a:extLst>
          </p:cNvPr>
          <p:cNvPicPr>
            <a:picLocks noChangeAspect="1"/>
          </p:cNvPicPr>
          <p:nvPr/>
        </p:nvPicPr>
        <p:blipFill>
          <a:blip r:embed="rId3"/>
          <a:srcRect/>
          <a:stretch/>
        </p:blipFill>
        <p:spPr>
          <a:xfrm>
            <a:off x="751911" y="2489202"/>
            <a:ext cx="495300" cy="495300"/>
          </a:xfrm>
          <a:prstGeom prst="rect">
            <a:avLst/>
          </a:prstGeom>
          <a:effectLst>
            <a:outerShdw blurRad="190500" dist="50800" dir="5400000" algn="ctr" rotWithShape="0">
              <a:srgbClr val="000000">
                <a:alpha val="50000"/>
              </a:srgbClr>
            </a:outerShdw>
          </a:effectLst>
        </p:spPr>
      </p:pic>
      <p:pic>
        <p:nvPicPr>
          <p:cNvPr id="9" name="Picture 8">
            <a:extLst>
              <a:ext uri="{FF2B5EF4-FFF2-40B4-BE49-F238E27FC236}">
                <a16:creationId xmlns:a16="http://schemas.microsoft.com/office/drawing/2014/main" id="{D74F981E-794B-37C3-F7A3-83AE34422545}"/>
              </a:ext>
            </a:extLst>
          </p:cNvPr>
          <p:cNvPicPr>
            <a:picLocks noChangeAspect="1"/>
          </p:cNvPicPr>
          <p:nvPr/>
        </p:nvPicPr>
        <p:blipFill>
          <a:blip r:embed="rId4"/>
          <a:srcRect/>
          <a:stretch/>
        </p:blipFill>
        <p:spPr>
          <a:xfrm>
            <a:off x="751911" y="1752458"/>
            <a:ext cx="495300" cy="495300"/>
          </a:xfrm>
          <a:prstGeom prst="rect">
            <a:avLst/>
          </a:prstGeom>
          <a:effectLst>
            <a:outerShdw blurRad="190500" dist="50800" dir="5400000" algn="ctr" rotWithShape="0">
              <a:srgbClr val="000000">
                <a:alpha val="50000"/>
              </a:srgbClr>
            </a:outerShdw>
          </a:effectLst>
        </p:spPr>
      </p:pic>
      <p:pic>
        <p:nvPicPr>
          <p:cNvPr id="10" name="Picture 9">
            <a:extLst>
              <a:ext uri="{FF2B5EF4-FFF2-40B4-BE49-F238E27FC236}">
                <a16:creationId xmlns:a16="http://schemas.microsoft.com/office/drawing/2014/main" id="{A01ABC5C-EC21-D398-B5D5-14C893D41739}"/>
              </a:ext>
            </a:extLst>
          </p:cNvPr>
          <p:cNvPicPr>
            <a:picLocks noChangeAspect="1"/>
          </p:cNvPicPr>
          <p:nvPr/>
        </p:nvPicPr>
        <p:blipFill>
          <a:blip r:embed="rId5"/>
          <a:srcRect/>
          <a:stretch/>
        </p:blipFill>
        <p:spPr>
          <a:xfrm>
            <a:off x="751911" y="5126865"/>
            <a:ext cx="495300" cy="495300"/>
          </a:xfrm>
          <a:prstGeom prst="rect">
            <a:avLst/>
          </a:prstGeom>
          <a:effectLst>
            <a:outerShdw blurRad="190500" dist="50800" dir="5400000" algn="ctr" rotWithShape="0">
              <a:srgbClr val="000000">
                <a:alpha val="50000"/>
              </a:srgbClr>
            </a:outerShdw>
          </a:effectLst>
        </p:spPr>
      </p:pic>
      <p:pic>
        <p:nvPicPr>
          <p:cNvPr id="12" name="Picture 11">
            <a:extLst>
              <a:ext uri="{FF2B5EF4-FFF2-40B4-BE49-F238E27FC236}">
                <a16:creationId xmlns:a16="http://schemas.microsoft.com/office/drawing/2014/main" id="{0D88DBB7-F698-5A43-097F-2FAF308F185A}"/>
              </a:ext>
            </a:extLst>
          </p:cNvPr>
          <p:cNvPicPr>
            <a:picLocks noChangeAspect="1"/>
          </p:cNvPicPr>
          <p:nvPr/>
        </p:nvPicPr>
        <p:blipFill>
          <a:blip r:embed="rId6"/>
          <a:srcRect/>
          <a:stretch/>
        </p:blipFill>
        <p:spPr>
          <a:xfrm>
            <a:off x="751911" y="3364992"/>
            <a:ext cx="495300" cy="495300"/>
          </a:xfrm>
          <a:prstGeom prst="rect">
            <a:avLst/>
          </a:prstGeom>
          <a:effectLst>
            <a:outerShdw blurRad="190500" dist="50800" dir="5400000" algn="ctr" rotWithShape="0">
              <a:srgbClr val="000000">
                <a:alpha val="50000"/>
              </a:srgbClr>
            </a:outerShdw>
          </a:effectLst>
        </p:spPr>
      </p:pic>
      <p:pic>
        <p:nvPicPr>
          <p:cNvPr id="13" name="Picture 12">
            <a:extLst>
              <a:ext uri="{FF2B5EF4-FFF2-40B4-BE49-F238E27FC236}">
                <a16:creationId xmlns:a16="http://schemas.microsoft.com/office/drawing/2014/main" id="{7FAA10AA-FAF0-0C26-AC08-2B41B82356EC}"/>
              </a:ext>
            </a:extLst>
          </p:cNvPr>
          <p:cNvPicPr>
            <a:picLocks noChangeAspect="1"/>
          </p:cNvPicPr>
          <p:nvPr/>
        </p:nvPicPr>
        <p:blipFill>
          <a:blip r:embed="rId4"/>
          <a:srcRect/>
          <a:stretch/>
        </p:blipFill>
        <p:spPr>
          <a:xfrm>
            <a:off x="768093" y="4185175"/>
            <a:ext cx="495300" cy="495300"/>
          </a:xfrm>
          <a:prstGeom prst="rect">
            <a:avLst/>
          </a:prstGeom>
          <a:effectLst>
            <a:outerShdw blurRad="190500" dist="50800" dir="5400000" algn="ctr" rotWithShape="0">
              <a:srgbClr val="000000">
                <a:alpha val="50000"/>
              </a:srgbClr>
            </a:outerShdw>
          </a:effectLst>
        </p:spPr>
      </p:pic>
      <p:sp>
        <p:nvSpPr>
          <p:cNvPr id="11" name="Footer Placeholder 3">
            <a:extLst>
              <a:ext uri="{FF2B5EF4-FFF2-40B4-BE49-F238E27FC236}">
                <a16:creationId xmlns:a16="http://schemas.microsoft.com/office/drawing/2014/main" id="{C4B56350-ADCC-1986-9532-D10AC1BCF32C}"/>
              </a:ext>
            </a:extLst>
          </p:cNvPr>
          <p:cNvSpPr>
            <a:spLocks noGrp="1"/>
          </p:cNvSpPr>
          <p:nvPr>
            <p:ph type="ftr" sz="quarter" idx="3"/>
          </p:nvPr>
        </p:nvSpPr>
        <p:spPr>
          <a:xfrm>
            <a:off x="518007" y="6333440"/>
            <a:ext cx="4292373" cy="365125"/>
          </a:xfrm>
        </p:spPr>
        <p:txBody>
          <a:bodyPr anchor="ctr">
            <a:normAutofit/>
          </a:bodyPr>
          <a:lstStyle/>
          <a:p>
            <a:pPr>
              <a:spcAft>
                <a:spcPts val="600"/>
              </a:spcAft>
              <a:defRPr/>
            </a:pPr>
            <a:r>
              <a:rPr lang="en-US" i="1" dirty="0">
                <a:solidFill>
                  <a:schemeClr val="accent1"/>
                </a:solidFill>
                <a:latin typeface="Century Gothic" panose="020B0502020202020204" pitchFamily="34" charset="0"/>
              </a:rPr>
              <a:t>Inpatient Tobacco Dependence Treatment Training Programme</a:t>
            </a:r>
          </a:p>
        </p:txBody>
      </p:sp>
    </p:spTree>
    <p:extLst>
      <p:ext uri="{BB962C8B-B14F-4D97-AF65-F5344CB8AC3E}">
        <p14:creationId xmlns:p14="http://schemas.microsoft.com/office/powerpoint/2010/main" val="17249180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NCSCT">
  <a:themeElements>
    <a:clrScheme name="Custom 11">
      <a:dk1>
        <a:srgbClr val="414141"/>
      </a:dk1>
      <a:lt1>
        <a:srgbClr val="FFFFFF"/>
      </a:lt1>
      <a:dk2>
        <a:srgbClr val="676767"/>
      </a:dk2>
      <a:lt2>
        <a:srgbClr val="FFFFFF"/>
      </a:lt2>
      <a:accent1>
        <a:srgbClr val="005EB8"/>
      </a:accent1>
      <a:accent2>
        <a:srgbClr val="003087"/>
      </a:accent2>
      <a:accent3>
        <a:srgbClr val="00BDFF"/>
      </a:accent3>
      <a:accent4>
        <a:srgbClr val="0071CE"/>
      </a:accent4>
      <a:accent5>
        <a:srgbClr val="00A9CE"/>
      </a:accent5>
      <a:accent6>
        <a:srgbClr val="ED8B00"/>
      </a:accent6>
      <a:hlink>
        <a:srgbClr val="AE2473"/>
      </a:hlink>
      <a:folHlink>
        <a:srgbClr val="8A1538"/>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FFBEBD"/>
        </a:solidFill>
        <a:ln w="9525">
          <a:noFill/>
          <a:miter lim="800000"/>
          <a:headEnd/>
          <a:tailEnd/>
        </a:ln>
        <a:effectLst/>
      </a:spPr>
      <a:bodyPr rot="0" vert="horz" wrap="square" lIns="360000" tIns="288000" rIns="360000" bIns="432000" anchor="ctr" anchorCtr="0" upright="1">
        <a:spAutoFit/>
      </a:bodyPr>
      <a:lstStyle>
        <a:defPPr>
          <a:lnSpc>
            <a:spcPts val="2500"/>
          </a:lnSpc>
          <a:spcAft>
            <a:spcPts val="1250"/>
          </a:spcAft>
          <a:defRPr sz="2100" i="1" dirty="0" smtClean="0">
            <a:solidFill>
              <a:srgbClr val="DD0000"/>
            </a:solidFill>
            <a:effectLst/>
            <a:latin typeface="Calibri"/>
            <a:ea typeface="Calibri"/>
            <a:cs typeface="Times New Roman"/>
          </a:defRPr>
        </a:defPPr>
      </a:lstStyle>
    </a:spDef>
    <a:lnDef>
      <a:spPr/>
      <a:bodyPr/>
      <a:lstStyle/>
      <a:style>
        <a:lnRef idx="2">
          <a:schemeClr val="accent1"/>
        </a:lnRef>
        <a:fillRef idx="0">
          <a:schemeClr val="accent1"/>
        </a:fillRef>
        <a:effectRef idx="1">
          <a:schemeClr val="accent1"/>
        </a:effectRef>
        <a:fontRef idx="minor">
          <a:schemeClr val="tx1"/>
        </a:fontRef>
      </a:style>
    </a:lnDef>
    <a:txDef>
      <a:spPr bwMode="auto">
        <a:noFill/>
        <a:ln w="9525">
          <a:noFill/>
          <a:miter lim="800000"/>
          <a:headEnd/>
          <a:tailEnd/>
        </a:ln>
      </a:spPr>
      <a:bodyPr vert="horz" wrap="square" lIns="91440" tIns="45720" rIns="91440" bIns="45720" numCol="1" anchor="ctr" anchorCtr="0" compatLnSpc="1">
        <a:prstTxWarp prst="textNoShape">
          <a:avLst/>
        </a:prstTxWarp>
        <a:normAutofit/>
      </a:bodyPr>
      <a:lstStyle>
        <a:defPPr marL="0" marR="0" indent="0" algn="l" defTabSz="457200" rtl="0" eaLnBrk="1" fontAlgn="base" latinLnBrk="0" hangingPunct="1">
          <a:lnSpc>
            <a:spcPct val="100000"/>
          </a:lnSpc>
          <a:spcBef>
            <a:spcPts val="500"/>
          </a:spcBef>
          <a:spcAft>
            <a:spcPts val="500"/>
          </a:spcAft>
          <a:buClr>
            <a:srgbClr val="C10C21"/>
          </a:buClr>
          <a:buSzTx/>
          <a:buFont typeface="Lucida Grande" pitchFamily="-109" charset="0"/>
          <a:buNone/>
          <a:tabLst/>
          <a:defRPr kumimoji="0" sz="2200" b="0" i="0" u="none" strike="noStrike" kern="1200" cap="none" spc="0" normalizeH="0" baseline="0" noProof="0" dirty="0">
            <a:ln>
              <a:noFill/>
            </a:ln>
            <a:solidFill>
              <a:srgbClr val="EEAB91"/>
            </a:solidFill>
            <a:effectLst/>
            <a:uLnTx/>
            <a:uFillTx/>
            <a:latin typeface="+mn-lt"/>
            <a:ea typeface="Geneva" pitchFamily="-109" charset="0"/>
            <a:cs typeface="Geneva" pitchFamily="-109" charset="0"/>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f08a3a01-a810-4981-84de-513e48da387b">
      <Terms xmlns="http://schemas.microsoft.com/office/infopath/2007/PartnerControls"/>
    </lcf76f155ced4ddcb4097134ff3c332f>
    <TaxCatchAll xmlns="6f9764a4-8270-4f29-bbff-a467630dd90c"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D96BEACA2F2FD04D9CF8C0C2AD81FE20" ma:contentTypeVersion="14" ma:contentTypeDescription="Create a new document." ma:contentTypeScope="" ma:versionID="e21ab03133499e5edaa8e5f1aeb5a2cd">
  <xsd:schema xmlns:xsd="http://www.w3.org/2001/XMLSchema" xmlns:xs="http://www.w3.org/2001/XMLSchema" xmlns:p="http://schemas.microsoft.com/office/2006/metadata/properties" xmlns:ns2="f08a3a01-a810-4981-84de-513e48da387b" xmlns:ns3="6f9764a4-8270-4f29-bbff-a467630dd90c" targetNamespace="http://schemas.microsoft.com/office/2006/metadata/properties" ma:root="true" ma:fieldsID="a605b1831acf3ca42085371145770ccb" ns2:_="" ns3:_="">
    <xsd:import namespace="f08a3a01-a810-4981-84de-513e48da387b"/>
    <xsd:import namespace="6f9764a4-8270-4f29-bbff-a467630dd90c"/>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08a3a01-a810-4981-84de-513e48da387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dexed="true"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fd85d53d-afa2-41ae-870b-875e92731b70"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6f9764a4-8270-4f29-bbff-a467630dd90c"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86f4df2a-fb7f-403e-9547-acf1b9f2f5fe}" ma:internalName="TaxCatchAll" ma:showField="CatchAllData" ma:web="6f9764a4-8270-4f29-bbff-a467630dd90c">
      <xsd:complexType>
        <xsd:complexContent>
          <xsd:extension base="dms:MultiChoiceLookup">
            <xsd:sequence>
              <xsd:element name="Value" type="dms:Lookup" maxOccurs="unbounded" minOccurs="0" nillable="true"/>
            </xsd:sequence>
          </xsd:extension>
        </xsd:complexContent>
      </xsd:complexType>
    </xsd:element>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196C781-30BF-46B1-B8ED-A8942A57913F}">
  <ds:schemaRefs>
    <ds:schemaRef ds:uri="http://schemas.microsoft.com/sharepoint/v3/contenttype/forms"/>
  </ds:schemaRefs>
</ds:datastoreItem>
</file>

<file path=customXml/itemProps2.xml><?xml version="1.0" encoding="utf-8"?>
<ds:datastoreItem xmlns:ds="http://schemas.openxmlformats.org/officeDocument/2006/customXml" ds:itemID="{60521A2C-C9F7-4BBD-B093-F8F659DA7092}">
  <ds:schemaRefs>
    <ds:schemaRef ds:uri="http://schemas.microsoft.com/office/2006/documentManagement/types"/>
    <ds:schemaRef ds:uri="http://purl.org/dc/dcmitype/"/>
    <ds:schemaRef ds:uri="http://www.w3.org/XML/1998/namespace"/>
    <ds:schemaRef ds:uri="http://purl.org/dc/terms/"/>
    <ds:schemaRef ds:uri="f08a3a01-a810-4981-84de-513e48da387b"/>
    <ds:schemaRef ds:uri="http://schemas.microsoft.com/office/infopath/2007/PartnerControls"/>
    <ds:schemaRef ds:uri="6f9764a4-8270-4f29-bbff-a467630dd90c"/>
    <ds:schemaRef ds:uri="http://schemas.openxmlformats.org/package/2006/metadata/core-properties"/>
    <ds:schemaRef ds:uri="http://schemas.microsoft.com/office/2006/metadata/properties"/>
    <ds:schemaRef ds:uri="http://purl.org/dc/elements/1.1/"/>
  </ds:schemaRefs>
</ds:datastoreItem>
</file>

<file path=customXml/itemProps3.xml><?xml version="1.0" encoding="utf-8"?>
<ds:datastoreItem xmlns:ds="http://schemas.openxmlformats.org/officeDocument/2006/customXml" ds:itemID="{8B0CDE11-ACC2-440D-BC64-F32F2D11D75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08a3a01-a810-4981-84de-513e48da387b"/>
    <ds:schemaRef ds:uri="6f9764a4-8270-4f29-bbff-a467630dd90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13404</TotalTime>
  <Words>3920</Words>
  <Application>Microsoft Office PowerPoint</Application>
  <PresentationFormat>On-screen Show (4:3)</PresentationFormat>
  <Paragraphs>324</Paragraphs>
  <Slides>12</Slides>
  <Notes>12</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12</vt:i4>
      </vt:variant>
    </vt:vector>
  </HeadingPairs>
  <TitlesOfParts>
    <vt:vector size="22" baseType="lpstr">
      <vt:lpstr>Arial</vt:lpstr>
      <vt:lpstr>Calibri</vt:lpstr>
      <vt:lpstr>Century Gothic</vt:lpstr>
      <vt:lpstr>Courier New</vt:lpstr>
      <vt:lpstr>Lucida Grande</vt:lpstr>
      <vt:lpstr>Segoe UI</vt:lpstr>
      <vt:lpstr>Symbol</vt:lpstr>
      <vt:lpstr>System Font Regular</vt:lpstr>
      <vt:lpstr>Times</vt:lpstr>
      <vt:lpstr>NCSCT</vt:lpstr>
      <vt:lpstr>PowerPoint Presentation</vt:lpstr>
      <vt:lpstr>PowerPoint Presentation</vt:lpstr>
      <vt:lpstr>PowerPoint Presentation</vt:lpstr>
      <vt:lpstr>Relapse prevention…. </vt:lpstr>
      <vt:lpstr>Preparing for return home</vt:lpstr>
      <vt:lpstr>Addressing risk situations</vt:lpstr>
      <vt:lpstr>Summary</vt:lpstr>
      <vt:lpstr>PowerPoint Presentation</vt:lpstr>
      <vt:lpstr>PowerPoint Presentation</vt:lpstr>
      <vt:lpstr>Self-reported validation</vt:lpstr>
      <vt:lpstr>Strategies aimed at preventing relapse</vt:lpstr>
      <vt:lpstr>PowerPoint Presentation</vt:lpstr>
    </vt:vector>
  </TitlesOfParts>
  <Company>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Mark Bunegar</dc:creator>
  <cp:lastModifiedBy>Tom Coleman-Haynes</cp:lastModifiedBy>
  <cp:revision>2156</cp:revision>
  <cp:lastPrinted>2023-12-05T12:54:44Z</cp:lastPrinted>
  <dcterms:created xsi:type="dcterms:W3CDTF">2019-04-01T09:21:54Z</dcterms:created>
  <dcterms:modified xsi:type="dcterms:W3CDTF">2024-03-04T15:08:47Z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0x010100D96BEACA2F2FD04D9CF8C0C2AD81FE20</vt:lpwstr>
  </property>
  <property fmtid="{D5CDD505-2E9C-101B-9397-08002B2CF9AE}" pid="3" name="MediaServiceImageTags">
    <vt:lpwstr/>
  </property>
</Properties>
</file>